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54" r:id="rId4"/>
  </p:sldMasterIdLst>
  <p:notesMasterIdLst>
    <p:notesMasterId r:id="rId36"/>
  </p:notesMasterIdLst>
  <p:handoutMasterIdLst>
    <p:handoutMasterId r:id="rId37"/>
  </p:handoutMasterIdLst>
  <p:sldIdLst>
    <p:sldId id="727" r:id="rId5"/>
    <p:sldId id="776" r:id="rId6"/>
    <p:sldId id="782" r:id="rId7"/>
    <p:sldId id="795" r:id="rId8"/>
    <p:sldId id="797" r:id="rId9"/>
    <p:sldId id="781" r:id="rId10"/>
    <p:sldId id="798" r:id="rId11"/>
    <p:sldId id="791" r:id="rId12"/>
    <p:sldId id="799" r:id="rId13"/>
    <p:sldId id="790" r:id="rId14"/>
    <p:sldId id="777" r:id="rId15"/>
    <p:sldId id="778" r:id="rId16"/>
    <p:sldId id="774" r:id="rId17"/>
    <p:sldId id="785" r:id="rId18"/>
    <p:sldId id="800" r:id="rId19"/>
    <p:sldId id="801" r:id="rId20"/>
    <p:sldId id="802" r:id="rId21"/>
    <p:sldId id="787" r:id="rId22"/>
    <p:sldId id="768" r:id="rId23"/>
    <p:sldId id="760" r:id="rId24"/>
    <p:sldId id="724" r:id="rId25"/>
    <p:sldId id="762" r:id="rId26"/>
    <p:sldId id="771" r:id="rId27"/>
    <p:sldId id="772" r:id="rId28"/>
    <p:sldId id="765" r:id="rId29"/>
    <p:sldId id="763" r:id="rId30"/>
    <p:sldId id="773" r:id="rId31"/>
    <p:sldId id="764" r:id="rId32"/>
    <p:sldId id="770" r:id="rId33"/>
    <p:sldId id="718" r:id="rId34"/>
    <p:sldId id="719" r:id="rId35"/>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00FF00"/>
    <a:srgbClr val="99CCFF"/>
    <a:srgbClr val="FF9999"/>
    <a:srgbClr val="FFCCFF"/>
    <a:srgbClr val="66FF99"/>
    <a:srgbClr val="FF6600"/>
    <a:srgbClr val="0066FF"/>
    <a:srgbClr val="0000FF"/>
    <a:srgbClr val="66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51" autoAdjust="0"/>
    <p:restoredTop sz="83312" autoAdjust="0"/>
  </p:normalViewPr>
  <p:slideViewPr>
    <p:cSldViewPr>
      <p:cViewPr varScale="1">
        <p:scale>
          <a:sx n="72" d="100"/>
          <a:sy n="72" d="100"/>
        </p:scale>
        <p:origin x="1411" y="58"/>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120" d="100"/>
          <a:sy n="120" d="100"/>
        </p:scale>
        <p:origin x="475" y="-979"/>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v-adminfile12\actshare\Budget%202019-2020\Budget%20-%20Presentations\5-28-19%20presentation\Gen%20Op%20revenue%20&amp;%20expenditure%20pie%20graphs%20dam%2005.20.19.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spc="0" baseline="0">
                <a:solidFill>
                  <a:srgbClr val="002060"/>
                </a:solidFill>
                <a:latin typeface="+mn-lt"/>
                <a:ea typeface="+mn-ea"/>
                <a:cs typeface="+mn-cs"/>
              </a:defRPr>
            </a:pPr>
            <a:r>
              <a:rPr lang="en-US" sz="1800" b="1" dirty="0">
                <a:solidFill>
                  <a:srgbClr val="002060"/>
                </a:solidFill>
              </a:rPr>
              <a:t>FY2020</a:t>
            </a:r>
            <a:r>
              <a:rPr lang="en-US" sz="1800" b="1" baseline="0" dirty="0">
                <a:solidFill>
                  <a:srgbClr val="002060"/>
                </a:solidFill>
              </a:rPr>
              <a:t> General Fund Revenue Projection</a:t>
            </a:r>
            <a:endParaRPr lang="en-US" sz="1800" b="1" dirty="0">
              <a:solidFill>
                <a:srgbClr val="002060"/>
              </a:solidFill>
            </a:endParaRPr>
          </a:p>
        </c:rich>
      </c:tx>
      <c:overlay val="0"/>
      <c:spPr>
        <a:noFill/>
        <a:ln>
          <a:noFill/>
        </a:ln>
        <a:effectLst/>
      </c:spPr>
      <c:txPr>
        <a:bodyPr rot="0" spcFirstLastPara="1" vertOverflow="ellipsis" vert="horz" wrap="square" anchor="ctr" anchorCtr="1"/>
        <a:lstStyle/>
        <a:p>
          <a:pPr>
            <a:defRPr sz="1800" b="1" i="0" u="none" strike="noStrike" kern="1200" spc="0" baseline="0">
              <a:solidFill>
                <a:srgbClr val="002060"/>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7CC6-451D-B7F5-ABF3335C7FF0}"/>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7CC6-451D-B7F5-ABF3335C7FF0}"/>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7CC6-451D-B7F5-ABF3335C7FF0}"/>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7CC6-451D-B7F5-ABF3335C7FF0}"/>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7CC6-451D-B7F5-ABF3335C7FF0}"/>
              </c:ext>
            </c:extLst>
          </c:dPt>
          <c:dLbls>
            <c:dLbl>
              <c:idx val="0"/>
              <c:layout>
                <c:manualLayout>
                  <c:x val="-0.27068588493477419"/>
                  <c:y val="-0.1243172140919989"/>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7CC6-451D-B7F5-ABF3335C7FF0}"/>
                </c:ext>
              </c:extLst>
            </c:dLbl>
            <c:dLbl>
              <c:idx val="1"/>
              <c:layout>
                <c:manualLayout>
                  <c:x val="-8.2620957296539056E-3"/>
                  <c:y val="4.8544115013909449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7CC6-451D-B7F5-ABF3335C7FF0}"/>
                </c:ext>
              </c:extLst>
            </c:dLbl>
            <c:dLbl>
              <c:idx val="2"/>
              <c:layout>
                <c:manualLayout>
                  <c:x val="8.9361918445209619E-4"/>
                  <c:y val="-8.3992645678025682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7CC6-451D-B7F5-ABF3335C7FF0}"/>
                </c:ext>
              </c:extLst>
            </c:dLbl>
            <c:dLbl>
              <c:idx val="3"/>
              <c:layout>
                <c:manualLayout>
                  <c:x val="2.3103694606981466E-2"/>
                  <c:y val="-2.9297277940091099E-2"/>
                </c:manualLayout>
              </c:layout>
              <c:tx>
                <c:rich>
                  <a:bodyPr/>
                  <a:lstStyle/>
                  <a:p>
                    <a:fld id="{43CEE94C-472A-4EBC-BB48-75E5606457B4}" type="CATEGORYNAME">
                      <a:rPr lang="en-US" b="0"/>
                      <a:pPr/>
                      <a:t>[CATEGORY NAME]</a:t>
                    </a:fld>
                    <a:r>
                      <a:rPr lang="en-US" baseline="0" dirty="0"/>
                      <a:t>, </a:t>
                    </a:r>
                    <a:fld id="{CA9F6B38-9E4C-4A9C-82CC-F86C439A43F4}" type="VALUE">
                      <a:rPr lang="en-US" baseline="0"/>
                      <a:pPr/>
                      <a:t>[VALUE]</a:t>
                    </a:fld>
                    <a:r>
                      <a:rPr lang="en-US" baseline="0" dirty="0"/>
                      <a:t>, </a:t>
                    </a:r>
                    <a:fld id="{111C7944-8275-4AF0-BBA0-483C95555EB5}" type="PERCENTAGE">
                      <a:rPr lang="en-US" baseline="0"/>
                      <a:pPr/>
                      <a:t>[PERCENTAGE]</a:t>
                    </a:fld>
                    <a:endParaRPr lang="en-US" baseline="0" dirty="0"/>
                  </a:p>
                </c:rich>
              </c:tx>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7CC6-451D-B7F5-ABF3335C7FF0}"/>
                </c:ext>
              </c:extLst>
            </c:dLbl>
            <c:dLbl>
              <c:idx val="4"/>
              <c:layout>
                <c:manualLayout>
                  <c:x val="6.0316720186513045E-2"/>
                  <c:y val="-3.5860267882488056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7CC6-451D-B7F5-ABF3335C7FF0}"/>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'Pie Charts GOF Revenue'!$B$2:$B$6</c:f>
              <c:strCache>
                <c:ptCount val="5"/>
                <c:pt idx="0">
                  <c:v>Property, Vehicle, &amp; Other  Taxes</c:v>
                </c:pt>
                <c:pt idx="1">
                  <c:v>FILOT &amp; Multi-County Park</c:v>
                </c:pt>
                <c:pt idx="2">
                  <c:v>Fines, Fees &amp; Permits</c:v>
                </c:pt>
                <c:pt idx="3">
                  <c:v>State Funds</c:v>
                </c:pt>
                <c:pt idx="4">
                  <c:v>Other</c:v>
                </c:pt>
              </c:strCache>
            </c:strRef>
          </c:cat>
          <c:val>
            <c:numRef>
              <c:f>'Pie Charts GOF Revenue'!$C$2:$C$6</c:f>
              <c:numCache>
                <c:formatCode>"$"#,##0_);\("$"#,##0\)</c:formatCode>
                <c:ptCount val="5"/>
                <c:pt idx="0">
                  <c:v>47328534</c:v>
                </c:pt>
                <c:pt idx="1">
                  <c:v>16580000</c:v>
                </c:pt>
                <c:pt idx="2">
                  <c:v>15586836</c:v>
                </c:pt>
                <c:pt idx="3">
                  <c:v>7634268</c:v>
                </c:pt>
                <c:pt idx="4">
                  <c:v>3843162</c:v>
                </c:pt>
              </c:numCache>
            </c:numRef>
          </c:val>
          <c:extLst>
            <c:ext xmlns:c16="http://schemas.microsoft.com/office/drawing/2014/chart" uri="{C3380CC4-5D6E-409C-BE32-E72D297353CC}">
              <c16:uniqueId val="{0000000A-7CC6-451D-B7F5-ABF3335C7FF0}"/>
            </c:ext>
          </c:extLst>
        </c:ser>
        <c:ser>
          <c:idx val="1"/>
          <c:order val="1"/>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C-7CC6-451D-B7F5-ABF3335C7FF0}"/>
              </c:ext>
            </c:extLst>
          </c:dPt>
          <c:cat>
            <c:numRef>
              <c:f>'Pie Charts GOF Revenue'!$R$16</c:f>
              <c:numCache>
                <c:formatCode>General</c:formatCode>
                <c:ptCount val="1"/>
              </c:numCache>
            </c:numRef>
          </c:cat>
          <c:val>
            <c:numRef>
              <c:f>'Pie Charts GOF Revenue'!$S$16</c:f>
              <c:numCache>
                <c:formatCode>General</c:formatCode>
                <c:ptCount val="1"/>
              </c:numCache>
            </c:numRef>
          </c:val>
          <c:extLst>
            <c:ext xmlns:c16="http://schemas.microsoft.com/office/drawing/2014/chart" uri="{C3380CC4-5D6E-409C-BE32-E72D297353CC}">
              <c16:uniqueId val="{0000000D-7CC6-451D-B7F5-ABF3335C7FF0}"/>
            </c:ext>
          </c:extLst>
        </c:ser>
        <c:ser>
          <c:idx val="2"/>
          <c:order val="2"/>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F-7CC6-451D-B7F5-ABF3335C7FF0}"/>
              </c:ext>
            </c:extLst>
          </c:dPt>
          <c:cat>
            <c:numRef>
              <c:f>'Pie Charts GOF Revenue'!$R$16</c:f>
              <c:numCache>
                <c:formatCode>General</c:formatCode>
                <c:ptCount val="1"/>
              </c:numCache>
            </c:numRef>
          </c:cat>
          <c:val>
            <c:numRef>
              <c:f>'Pie Charts GOF Revenue'!$T$16</c:f>
              <c:numCache>
                <c:formatCode>General</c:formatCode>
                <c:ptCount val="1"/>
              </c:numCache>
            </c:numRef>
          </c:val>
          <c:extLst>
            <c:ext xmlns:c16="http://schemas.microsoft.com/office/drawing/2014/chart" uri="{C3380CC4-5D6E-409C-BE32-E72D297353CC}">
              <c16:uniqueId val="{00000010-7CC6-451D-B7F5-ABF3335C7FF0}"/>
            </c:ext>
          </c:extLst>
        </c:ser>
        <c:ser>
          <c:idx val="3"/>
          <c:order val="3"/>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12-7CC6-451D-B7F5-ABF3335C7FF0}"/>
              </c:ext>
            </c:extLst>
          </c:dPt>
          <c:cat>
            <c:numRef>
              <c:f>'Pie Charts GOF Revenue'!$R$16</c:f>
              <c:numCache>
                <c:formatCode>General</c:formatCode>
                <c:ptCount val="1"/>
              </c:numCache>
            </c:numRef>
          </c:cat>
          <c:val>
            <c:numRef>
              <c:f>'Pie Charts GOF Revenue'!$U$16</c:f>
              <c:numCache>
                <c:formatCode>General</c:formatCode>
                <c:ptCount val="1"/>
              </c:numCache>
            </c:numRef>
          </c:val>
          <c:extLst>
            <c:ext xmlns:c16="http://schemas.microsoft.com/office/drawing/2014/chart" uri="{C3380CC4-5D6E-409C-BE32-E72D297353CC}">
              <c16:uniqueId val="{00000013-7CC6-451D-B7F5-ABF3335C7FF0}"/>
            </c:ext>
          </c:extLst>
        </c:ser>
        <c:ser>
          <c:idx val="4"/>
          <c:order val="4"/>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15-7CC6-451D-B7F5-ABF3335C7FF0}"/>
              </c:ext>
            </c:extLst>
          </c:dPt>
          <c:cat>
            <c:numRef>
              <c:f>'Pie Charts GOF Revenue'!$R$16</c:f>
              <c:numCache>
                <c:formatCode>General</c:formatCode>
                <c:ptCount val="1"/>
              </c:numCache>
            </c:numRef>
          </c:cat>
          <c:val>
            <c:numRef>
              <c:f>'Pie Charts GOF Revenue'!$V$16</c:f>
              <c:numCache>
                <c:formatCode>General</c:formatCode>
                <c:ptCount val="1"/>
              </c:numCache>
            </c:numRef>
          </c:val>
          <c:extLst>
            <c:ext xmlns:c16="http://schemas.microsoft.com/office/drawing/2014/chart" uri="{C3380CC4-5D6E-409C-BE32-E72D297353CC}">
              <c16:uniqueId val="{00000016-7CC6-451D-B7F5-ABF3335C7FF0}"/>
            </c:ext>
          </c:extLst>
        </c:ser>
        <c:ser>
          <c:idx val="5"/>
          <c:order val="5"/>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18-7CC6-451D-B7F5-ABF3335C7FF0}"/>
              </c:ext>
            </c:extLst>
          </c:dPt>
          <c:cat>
            <c:numRef>
              <c:f>'Pie Charts GOF Revenue'!$R$16</c:f>
              <c:numCache>
                <c:formatCode>General</c:formatCode>
                <c:ptCount val="1"/>
              </c:numCache>
            </c:numRef>
          </c:cat>
          <c:val>
            <c:numRef>
              <c:f>'Pie Charts GOF Revenue'!$W$16</c:f>
              <c:numCache>
                <c:formatCode>General</c:formatCode>
                <c:ptCount val="1"/>
              </c:numCache>
            </c:numRef>
          </c:val>
          <c:extLst>
            <c:ext xmlns:c16="http://schemas.microsoft.com/office/drawing/2014/chart" uri="{C3380CC4-5D6E-409C-BE32-E72D297353CC}">
              <c16:uniqueId val="{00000019-7CC6-451D-B7F5-ABF3335C7FF0}"/>
            </c:ext>
          </c:extLst>
        </c:ser>
        <c:ser>
          <c:idx val="6"/>
          <c:order val="6"/>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1B-7CC6-451D-B7F5-ABF3335C7FF0}"/>
              </c:ext>
            </c:extLst>
          </c:dPt>
          <c:cat>
            <c:numRef>
              <c:f>'Pie Charts GOF Revenue'!$R$16</c:f>
              <c:numCache>
                <c:formatCode>General</c:formatCode>
                <c:ptCount val="1"/>
              </c:numCache>
            </c:numRef>
          </c:cat>
          <c:val>
            <c:numRef>
              <c:f>'Pie Charts GOF Revenue'!$X$16</c:f>
              <c:numCache>
                <c:formatCode>General</c:formatCode>
                <c:ptCount val="1"/>
              </c:numCache>
            </c:numRef>
          </c:val>
          <c:extLst>
            <c:ext xmlns:c16="http://schemas.microsoft.com/office/drawing/2014/chart" uri="{C3380CC4-5D6E-409C-BE32-E72D297353CC}">
              <c16:uniqueId val="{0000001C-7CC6-451D-B7F5-ABF3335C7FF0}"/>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2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2"/>
            <a:ext cx="3037523" cy="464662"/>
          </a:xfrm>
          <a:prstGeom prst="rect">
            <a:avLst/>
          </a:prstGeom>
        </p:spPr>
        <p:txBody>
          <a:bodyPr vert="horz" lIns="93819" tIns="46911" rIns="93819" bIns="46911"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971297" y="2"/>
            <a:ext cx="3037523" cy="464662"/>
          </a:xfrm>
          <a:prstGeom prst="rect">
            <a:avLst/>
          </a:prstGeom>
        </p:spPr>
        <p:txBody>
          <a:bodyPr vert="horz" lIns="93819" tIns="46911" rIns="93819" bIns="46911" rtlCol="0"/>
          <a:lstStyle>
            <a:lvl1pPr algn="r" fontAlgn="auto">
              <a:spcBef>
                <a:spcPts val="0"/>
              </a:spcBef>
              <a:spcAft>
                <a:spcPts val="0"/>
              </a:spcAft>
              <a:defRPr sz="1200">
                <a:latin typeface="+mn-lt"/>
              </a:defRPr>
            </a:lvl1pPr>
          </a:lstStyle>
          <a:p>
            <a:pPr>
              <a:defRPr/>
            </a:pPr>
            <a:fld id="{F41F0485-6FF7-4599-A0D7-7DCCECAD6A1A}" type="datetimeFigureOut">
              <a:rPr lang="en-US"/>
              <a:pPr>
                <a:defRPr/>
              </a:pPr>
              <a:t>5/29/2019</a:t>
            </a:fld>
            <a:endParaRPr lang="en-US"/>
          </a:p>
        </p:txBody>
      </p:sp>
      <p:sp>
        <p:nvSpPr>
          <p:cNvPr id="4" name="Footer Placeholder 3"/>
          <p:cNvSpPr>
            <a:spLocks noGrp="1"/>
          </p:cNvSpPr>
          <p:nvPr>
            <p:ph type="ftr" sz="quarter" idx="2"/>
          </p:nvPr>
        </p:nvSpPr>
        <p:spPr>
          <a:xfrm>
            <a:off x="3" y="8830154"/>
            <a:ext cx="3037523" cy="464662"/>
          </a:xfrm>
          <a:prstGeom prst="rect">
            <a:avLst/>
          </a:prstGeom>
        </p:spPr>
        <p:txBody>
          <a:bodyPr vert="horz" lIns="93819" tIns="46911" rIns="93819" bIns="46911"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971297" y="8830154"/>
            <a:ext cx="3037523" cy="464662"/>
          </a:xfrm>
          <a:prstGeom prst="rect">
            <a:avLst/>
          </a:prstGeom>
        </p:spPr>
        <p:txBody>
          <a:bodyPr vert="horz" lIns="93819" tIns="46911" rIns="93819" bIns="46911" rtlCol="0" anchor="b"/>
          <a:lstStyle>
            <a:lvl1pPr algn="r" fontAlgn="auto">
              <a:spcBef>
                <a:spcPts val="0"/>
              </a:spcBef>
              <a:spcAft>
                <a:spcPts val="0"/>
              </a:spcAft>
              <a:defRPr sz="1200">
                <a:latin typeface="+mn-lt"/>
              </a:defRPr>
            </a:lvl1pPr>
          </a:lstStyle>
          <a:p>
            <a:pPr>
              <a:defRPr/>
            </a:pPr>
            <a:fld id="{50EF8BBE-185A-4D86-85DA-2DE131917B43}" type="slidenum">
              <a:rPr lang="en-US"/>
              <a:pPr>
                <a:defRPr/>
              </a:pPr>
              <a:t>‹#›</a:t>
            </a:fld>
            <a:endParaRPr lang="en-US"/>
          </a:p>
        </p:txBody>
      </p:sp>
    </p:spTree>
    <p:extLst>
      <p:ext uri="{BB962C8B-B14F-4D97-AF65-F5344CB8AC3E}">
        <p14:creationId xmlns:p14="http://schemas.microsoft.com/office/powerpoint/2010/main" val="13586810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2"/>
            <a:ext cx="3037523" cy="464662"/>
          </a:xfrm>
          <a:prstGeom prst="rect">
            <a:avLst/>
          </a:prstGeom>
        </p:spPr>
        <p:txBody>
          <a:bodyPr vert="horz" lIns="93819" tIns="46911" rIns="93819" bIns="46911"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71297" y="2"/>
            <a:ext cx="3037523" cy="464662"/>
          </a:xfrm>
          <a:prstGeom prst="rect">
            <a:avLst/>
          </a:prstGeom>
        </p:spPr>
        <p:txBody>
          <a:bodyPr vert="horz" lIns="93819" tIns="46911" rIns="93819" bIns="46911" rtlCol="0"/>
          <a:lstStyle>
            <a:lvl1pPr algn="r" fontAlgn="auto">
              <a:spcBef>
                <a:spcPts val="0"/>
              </a:spcBef>
              <a:spcAft>
                <a:spcPts val="0"/>
              </a:spcAft>
              <a:defRPr sz="1200">
                <a:latin typeface="+mn-lt"/>
              </a:defRPr>
            </a:lvl1pPr>
          </a:lstStyle>
          <a:p>
            <a:pPr>
              <a:defRPr/>
            </a:pPr>
            <a:fld id="{E50059B3-0D55-4677-AC0F-BDB6600ED07F}" type="datetimeFigureOut">
              <a:rPr lang="en-US"/>
              <a:pPr>
                <a:defRPr/>
              </a:pPr>
              <a:t>5/29/2019</a:t>
            </a:fld>
            <a:endParaRPr lang="en-US"/>
          </a:p>
        </p:txBody>
      </p:sp>
      <p:sp>
        <p:nvSpPr>
          <p:cNvPr id="4" name="Slide Image Placeholder 3"/>
          <p:cNvSpPr>
            <a:spLocks noGrp="1" noRot="1" noChangeAspect="1"/>
          </p:cNvSpPr>
          <p:nvPr>
            <p:ph type="sldImg" idx="2"/>
          </p:nvPr>
        </p:nvSpPr>
        <p:spPr>
          <a:xfrm>
            <a:off x="407988" y="698500"/>
            <a:ext cx="6194425" cy="3484563"/>
          </a:xfrm>
          <a:prstGeom prst="rect">
            <a:avLst/>
          </a:prstGeom>
          <a:noFill/>
          <a:ln w="12700">
            <a:solidFill>
              <a:prstClr val="black"/>
            </a:solidFill>
          </a:ln>
        </p:spPr>
        <p:txBody>
          <a:bodyPr vert="horz" lIns="93819" tIns="46911" rIns="93819" bIns="46911" rtlCol="0" anchor="ctr"/>
          <a:lstStyle/>
          <a:p>
            <a:pPr lvl="0"/>
            <a:endParaRPr lang="en-US" noProof="0"/>
          </a:p>
        </p:txBody>
      </p:sp>
      <p:sp>
        <p:nvSpPr>
          <p:cNvPr id="5" name="Notes Placeholder 4"/>
          <p:cNvSpPr>
            <a:spLocks noGrp="1"/>
          </p:cNvSpPr>
          <p:nvPr>
            <p:ph type="body" sz="quarter" idx="3"/>
          </p:nvPr>
        </p:nvSpPr>
        <p:spPr>
          <a:xfrm>
            <a:off x="700726" y="4415080"/>
            <a:ext cx="5608954" cy="4183539"/>
          </a:xfrm>
          <a:prstGeom prst="rect">
            <a:avLst/>
          </a:prstGeom>
        </p:spPr>
        <p:txBody>
          <a:bodyPr vert="horz" lIns="93819" tIns="46911" rIns="93819" bIns="46911"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3" y="8830154"/>
            <a:ext cx="3037523" cy="464662"/>
          </a:xfrm>
          <a:prstGeom prst="rect">
            <a:avLst/>
          </a:prstGeom>
        </p:spPr>
        <p:txBody>
          <a:bodyPr vert="horz" lIns="93819" tIns="46911" rIns="93819" bIns="46911"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71297" y="8830154"/>
            <a:ext cx="3037523" cy="464662"/>
          </a:xfrm>
          <a:prstGeom prst="rect">
            <a:avLst/>
          </a:prstGeom>
        </p:spPr>
        <p:txBody>
          <a:bodyPr vert="horz" lIns="93819" tIns="46911" rIns="93819" bIns="46911" rtlCol="0" anchor="b"/>
          <a:lstStyle>
            <a:lvl1pPr algn="r" fontAlgn="auto">
              <a:spcBef>
                <a:spcPts val="0"/>
              </a:spcBef>
              <a:spcAft>
                <a:spcPts val="0"/>
              </a:spcAft>
              <a:defRPr sz="1200">
                <a:latin typeface="+mn-lt"/>
              </a:defRPr>
            </a:lvl1pPr>
          </a:lstStyle>
          <a:p>
            <a:pPr>
              <a:defRPr/>
            </a:pPr>
            <a:fld id="{6A4A655D-EE7A-424A-AD69-7B685AA466DB}" type="slidenum">
              <a:rPr lang="en-US"/>
              <a:pPr>
                <a:defRPr/>
              </a:pPr>
              <a:t>‹#›</a:t>
            </a:fld>
            <a:endParaRPr lang="en-US"/>
          </a:p>
        </p:txBody>
      </p:sp>
    </p:spTree>
    <p:extLst>
      <p:ext uri="{BB962C8B-B14F-4D97-AF65-F5344CB8AC3E}">
        <p14:creationId xmlns:p14="http://schemas.microsoft.com/office/powerpoint/2010/main" val="260054308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A4A655D-EE7A-424A-AD69-7B685AA466DB}" type="slidenum">
              <a:rPr lang="en-US" smtClean="0"/>
              <a:pPr>
                <a:defRPr/>
              </a:pPr>
              <a:t>1</a:t>
            </a:fld>
            <a:endParaRPr lang="en-US" dirty="0"/>
          </a:p>
        </p:txBody>
      </p:sp>
    </p:spTree>
    <p:extLst>
      <p:ext uri="{BB962C8B-B14F-4D97-AF65-F5344CB8AC3E}">
        <p14:creationId xmlns:p14="http://schemas.microsoft.com/office/powerpoint/2010/main" val="30924473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Excel programs are calculating Personnel expense for the budget each year, FILOT distribution, Water &amp; Sanitations entire budget including capital equipment and CPI portion along with both financial reports being manually keyed in each month.</a:t>
            </a:r>
          </a:p>
        </p:txBody>
      </p:sp>
      <p:sp>
        <p:nvSpPr>
          <p:cNvPr id="4" name="Slide Number Placeholder 3"/>
          <p:cNvSpPr>
            <a:spLocks noGrp="1"/>
          </p:cNvSpPr>
          <p:nvPr>
            <p:ph type="sldNum" sz="quarter" idx="10"/>
          </p:nvPr>
        </p:nvSpPr>
        <p:spPr/>
        <p:txBody>
          <a:bodyPr/>
          <a:lstStyle/>
          <a:p>
            <a:pPr>
              <a:defRPr/>
            </a:pPr>
            <a:fld id="{6A4A655D-EE7A-424A-AD69-7B685AA466DB}" type="slidenum">
              <a:rPr lang="en-US" smtClean="0"/>
              <a:pPr>
                <a:defRPr/>
              </a:pPr>
              <a:t>2</a:t>
            </a:fld>
            <a:endParaRPr lang="en-US" dirty="0"/>
          </a:p>
        </p:txBody>
      </p:sp>
    </p:spTree>
    <p:extLst>
      <p:ext uri="{BB962C8B-B14F-4D97-AF65-F5344CB8AC3E}">
        <p14:creationId xmlns:p14="http://schemas.microsoft.com/office/powerpoint/2010/main" val="3304815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A4A655D-EE7A-424A-AD69-7B685AA466DB}" type="slidenum">
              <a:rPr lang="en-US" smtClean="0"/>
              <a:pPr>
                <a:defRPr/>
              </a:pPr>
              <a:t>5</a:t>
            </a:fld>
            <a:endParaRPr lang="en-US" dirty="0"/>
          </a:p>
        </p:txBody>
      </p:sp>
    </p:spTree>
    <p:extLst>
      <p:ext uri="{BB962C8B-B14F-4D97-AF65-F5344CB8AC3E}">
        <p14:creationId xmlns:p14="http://schemas.microsoft.com/office/powerpoint/2010/main" val="30333479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A4A655D-EE7A-424A-AD69-7B685AA466DB}" type="slidenum">
              <a:rPr lang="en-US" smtClean="0"/>
              <a:pPr>
                <a:defRPr/>
              </a:pPr>
              <a:t>6</a:t>
            </a:fld>
            <a:endParaRPr lang="en-US"/>
          </a:p>
        </p:txBody>
      </p:sp>
    </p:spTree>
    <p:extLst>
      <p:ext uri="{BB962C8B-B14F-4D97-AF65-F5344CB8AC3E}">
        <p14:creationId xmlns:p14="http://schemas.microsoft.com/office/powerpoint/2010/main" val="29596316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Personnel makes up 70%+ of the entire budget.   </a:t>
            </a:r>
          </a:p>
        </p:txBody>
      </p:sp>
      <p:sp>
        <p:nvSpPr>
          <p:cNvPr id="4" name="Slide Number Placeholder 3"/>
          <p:cNvSpPr>
            <a:spLocks noGrp="1"/>
          </p:cNvSpPr>
          <p:nvPr>
            <p:ph type="sldNum" sz="quarter" idx="10"/>
          </p:nvPr>
        </p:nvSpPr>
        <p:spPr/>
        <p:txBody>
          <a:bodyPr/>
          <a:lstStyle/>
          <a:p>
            <a:pPr>
              <a:defRPr/>
            </a:pPr>
            <a:fld id="{6A4A655D-EE7A-424A-AD69-7B685AA466DB}" type="slidenum">
              <a:rPr lang="en-US" smtClean="0"/>
              <a:pPr>
                <a:defRPr/>
              </a:pPr>
              <a:t>8</a:t>
            </a:fld>
            <a:endParaRPr lang="en-US"/>
          </a:p>
        </p:txBody>
      </p:sp>
    </p:spTree>
    <p:extLst>
      <p:ext uri="{BB962C8B-B14F-4D97-AF65-F5344CB8AC3E}">
        <p14:creationId xmlns:p14="http://schemas.microsoft.com/office/powerpoint/2010/main" val="24636217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lvl="3"/>
            <a:r>
              <a:rPr lang="en-US" dirty="0"/>
              <a:t>1 – Solicitor, </a:t>
            </a:r>
            <a:r>
              <a:rPr lang="en-US" dirty="0" err="1"/>
              <a:t>Coor</a:t>
            </a:r>
            <a:r>
              <a:rPr lang="en-US" dirty="0"/>
              <a:t> Drug Court/Mental Health ($60,433.73 Sal &amp; Bene)</a:t>
            </a:r>
          </a:p>
          <a:p>
            <a:pPr lvl="3"/>
            <a:r>
              <a:rPr lang="en-US" dirty="0"/>
              <a:t>1 – Coroner, Deputy Coroner ($45,644.67 Sal &amp; Bene)</a:t>
            </a:r>
          </a:p>
          <a:p>
            <a:pPr lvl="3"/>
            <a:r>
              <a:rPr lang="en-US" dirty="0"/>
              <a:t>8 – Sheriff</a:t>
            </a:r>
          </a:p>
          <a:p>
            <a:pPr lvl="4"/>
            <a:r>
              <a:rPr lang="en-US" dirty="0"/>
              <a:t>4 Deputy Sheriff ($48,367.79 x 4 = $193,471.16 Sal &amp; Bene)</a:t>
            </a:r>
          </a:p>
          <a:p>
            <a:pPr lvl="4"/>
            <a:r>
              <a:rPr lang="en-US" dirty="0"/>
              <a:t>4 Corporal ($50,432.12 x 4 = $201,728.48 Sal &amp; Bene)</a:t>
            </a:r>
          </a:p>
          <a:p>
            <a:pPr lvl="3"/>
            <a:r>
              <a:rPr lang="en-US" dirty="0"/>
              <a:t>2 – Engineering</a:t>
            </a:r>
          </a:p>
          <a:p>
            <a:pPr lvl="4"/>
            <a:r>
              <a:rPr lang="en-US" dirty="0"/>
              <a:t>1 Engineering Tech ($58,348.22 – 25% GF, 75% Sales Tax)</a:t>
            </a:r>
          </a:p>
          <a:p>
            <a:pPr lvl="4"/>
            <a:r>
              <a:rPr lang="en-US" dirty="0"/>
              <a:t>1 Principal Engineer ($73,935.85 - 25% GF, 75% Sales Tax)</a:t>
            </a:r>
          </a:p>
          <a:p>
            <a:pPr lvl="3"/>
            <a:r>
              <a:rPr lang="en-US" dirty="0"/>
              <a:t>1 – Animal Center, Kennel Tech ($33,109.95 Sal &amp; Bene)</a:t>
            </a:r>
          </a:p>
          <a:p>
            <a:pPr marL="0" lvl="0" indent="0">
              <a:buFont typeface="Arial" panose="020B0604020202020204" pitchFamily="34" charset="0"/>
              <a:buNone/>
            </a:pPr>
            <a:endParaRPr lang="en-US" dirty="0"/>
          </a:p>
          <a:p>
            <a:pPr marL="0" lvl="0" indent="0">
              <a:buFont typeface="Arial" panose="020B0604020202020204" pitchFamily="34" charset="0"/>
              <a:buNone/>
            </a:pPr>
            <a:r>
              <a:rPr lang="en-US" dirty="0"/>
              <a:t>Points of Interest:</a:t>
            </a:r>
          </a:p>
          <a:p>
            <a:pPr marL="0" lvl="0" indent="0">
              <a:buFont typeface="Arial" panose="020B0604020202020204" pitchFamily="34" charset="0"/>
              <a:buNone/>
            </a:pPr>
            <a:r>
              <a:rPr lang="en-US" dirty="0"/>
              <a:t>*Engineers will be doing in-house design.  Just two projects will more than pay for the cost of having them in-house versus contracting the work out.  They are listed here and under the next section because only </a:t>
            </a:r>
          </a:p>
          <a:p>
            <a:pPr marL="0" lvl="0" indent="0">
              <a:buFont typeface="Arial" panose="020B0604020202020204" pitchFamily="34" charset="0"/>
              <a:buNone/>
            </a:pPr>
            <a:r>
              <a:rPr lang="en-US" dirty="0"/>
              <a:t>25% of their funding comes from the general fund.  The remaining 1.5 or 75% of their funding comes from sales tax.</a:t>
            </a:r>
          </a:p>
          <a:p>
            <a:pPr marL="0" lvl="0" indent="0">
              <a:buFont typeface="Arial" panose="020B0604020202020204" pitchFamily="34" charset="0"/>
              <a:buNone/>
            </a:pPr>
            <a:endParaRPr lang="en-US" dirty="0"/>
          </a:p>
          <a:p>
            <a:pPr marL="0" lvl="0" indent="0">
              <a:buFont typeface="Arial" panose="020B0604020202020204" pitchFamily="34" charset="0"/>
              <a:buNone/>
            </a:pPr>
            <a:r>
              <a:rPr lang="en-US" dirty="0"/>
              <a:t>*</a:t>
            </a:r>
          </a:p>
          <a:p>
            <a:endParaRPr lang="en-US" dirty="0"/>
          </a:p>
        </p:txBody>
      </p:sp>
      <p:sp>
        <p:nvSpPr>
          <p:cNvPr id="4" name="Slide Number Placeholder 3"/>
          <p:cNvSpPr>
            <a:spLocks noGrp="1"/>
          </p:cNvSpPr>
          <p:nvPr>
            <p:ph type="sldNum" sz="quarter" idx="10"/>
          </p:nvPr>
        </p:nvSpPr>
        <p:spPr/>
        <p:txBody>
          <a:bodyPr/>
          <a:lstStyle/>
          <a:p>
            <a:pPr>
              <a:defRPr/>
            </a:pPr>
            <a:fld id="{6A4A655D-EE7A-424A-AD69-7B685AA466DB}" type="slidenum">
              <a:rPr lang="en-US" smtClean="0">
                <a:solidFill>
                  <a:prstClr val="black"/>
                </a:solidFill>
              </a:rPr>
              <a:pPr>
                <a:defRPr/>
              </a:pPr>
              <a:t>11</a:t>
            </a:fld>
            <a:endParaRPr lang="en-US">
              <a:solidFill>
                <a:prstClr val="black"/>
              </a:solidFill>
            </a:endParaRPr>
          </a:p>
        </p:txBody>
      </p:sp>
    </p:spTree>
    <p:extLst>
      <p:ext uri="{BB962C8B-B14F-4D97-AF65-F5344CB8AC3E}">
        <p14:creationId xmlns:p14="http://schemas.microsoft.com/office/powerpoint/2010/main" val="1977297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lvl="2"/>
            <a:r>
              <a:rPr lang="en-US" dirty="0"/>
              <a:t>1 New Economic Development position (funded 100% of FY &amp; funded by Eco Dev)</a:t>
            </a:r>
          </a:p>
          <a:p>
            <a:pPr lvl="3"/>
            <a:r>
              <a:rPr lang="en-US" dirty="0"/>
              <a:t>1 – Manager of Existing Industry/Business Retention ($111,673.10 Sal &amp; Bene)</a:t>
            </a:r>
          </a:p>
          <a:p>
            <a:pPr lvl="2"/>
            <a:r>
              <a:rPr lang="en-US" dirty="0"/>
              <a:t>2 New Cypress Gardens Positions (funded 75% of FY &amp; funded by Cypress Gardens)</a:t>
            </a:r>
          </a:p>
          <a:p>
            <a:pPr lvl="3"/>
            <a:r>
              <a:rPr lang="en-US" dirty="0"/>
              <a:t>1 – Horticulturist ($45,817.11 Sal &amp; Bene)</a:t>
            </a:r>
          </a:p>
          <a:p>
            <a:pPr lvl="3"/>
            <a:r>
              <a:rPr lang="en-US" dirty="0"/>
              <a:t>1 – Admin </a:t>
            </a:r>
            <a:r>
              <a:rPr lang="en-US" dirty="0" err="1"/>
              <a:t>Supp</a:t>
            </a:r>
            <a:r>
              <a:rPr lang="en-US" dirty="0"/>
              <a:t> Spec ($34,679.91 Sal &amp; Bene)</a:t>
            </a:r>
          </a:p>
          <a:p>
            <a:pPr lvl="2"/>
            <a:r>
              <a:rPr lang="en-US" dirty="0"/>
              <a:t>Grants – New Dept (funded 25% of FY &amp; funded by CDBG Grant)</a:t>
            </a:r>
          </a:p>
          <a:p>
            <a:pPr lvl="3"/>
            <a:r>
              <a:rPr lang="en-US" dirty="0"/>
              <a:t>1 – CDBG Grants Administrator ($22,685.54 Sal &amp; Bene)</a:t>
            </a:r>
          </a:p>
          <a:p>
            <a:pPr lvl="2"/>
            <a:r>
              <a:rPr lang="en-US" dirty="0"/>
              <a:t>Tourism – New Dept (funded 75% of FY &amp; funded by Accommodations Tax)</a:t>
            </a:r>
          </a:p>
          <a:p>
            <a:pPr lvl="3"/>
            <a:r>
              <a:rPr lang="en-US" dirty="0"/>
              <a:t>1 – Tourism Director ($68,130.02 Sal &amp; Bene)</a:t>
            </a:r>
          </a:p>
          <a:p>
            <a:pPr lvl="3"/>
            <a:endParaRPr lang="en-US" dirty="0"/>
          </a:p>
          <a:p>
            <a:pPr lvl="0"/>
            <a:r>
              <a:rPr lang="en-US" dirty="0"/>
              <a:t>Points of Interest:</a:t>
            </a:r>
          </a:p>
          <a:p>
            <a:pPr lvl="0"/>
            <a:r>
              <a:rPr lang="en-US" dirty="0"/>
              <a:t>*The Cypress Gardens positions existed before the facility had to close so technically, they aren’t “new” positions.  However, they haven’t been funded in some time now since the park was closed.</a:t>
            </a:r>
          </a:p>
          <a:p>
            <a:pPr lvl="0"/>
            <a:r>
              <a:rPr lang="en-US" dirty="0"/>
              <a:t>*The Grants position will be funded by general fund for only 25% of this fiscal year and then by the CDBG grant.  We will try and seek reimbursement of the 25% as well.</a:t>
            </a:r>
          </a:p>
          <a:p>
            <a:pPr lvl="0"/>
            <a:r>
              <a:rPr lang="en-US" dirty="0"/>
              <a:t>*Remaining 75% of the engineering positions are shown here and make up 1.5 new positions.</a:t>
            </a:r>
          </a:p>
          <a:p>
            <a:endParaRPr lang="en-US" dirty="0"/>
          </a:p>
        </p:txBody>
      </p:sp>
      <p:sp>
        <p:nvSpPr>
          <p:cNvPr id="4" name="Slide Number Placeholder 3"/>
          <p:cNvSpPr>
            <a:spLocks noGrp="1"/>
          </p:cNvSpPr>
          <p:nvPr>
            <p:ph type="sldNum" sz="quarter" idx="10"/>
          </p:nvPr>
        </p:nvSpPr>
        <p:spPr/>
        <p:txBody>
          <a:bodyPr/>
          <a:lstStyle/>
          <a:p>
            <a:pPr>
              <a:defRPr/>
            </a:pPr>
            <a:fld id="{6A4A655D-EE7A-424A-AD69-7B685AA466DB}" type="slidenum">
              <a:rPr lang="en-US" smtClean="0">
                <a:solidFill>
                  <a:prstClr val="black"/>
                </a:solidFill>
              </a:rPr>
              <a:pPr>
                <a:defRPr/>
              </a:pPr>
              <a:t>12</a:t>
            </a:fld>
            <a:endParaRPr lang="en-US">
              <a:solidFill>
                <a:prstClr val="black"/>
              </a:solidFill>
            </a:endParaRPr>
          </a:p>
        </p:txBody>
      </p:sp>
    </p:spTree>
    <p:extLst>
      <p:ext uri="{BB962C8B-B14F-4D97-AF65-F5344CB8AC3E}">
        <p14:creationId xmlns:p14="http://schemas.microsoft.com/office/powerpoint/2010/main" val="32500476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Points of Interest:</a:t>
            </a:r>
          </a:p>
          <a:p>
            <a:r>
              <a:rPr lang="en-US" dirty="0"/>
              <a:t>*Note that the general fund eliminated more personnel dollars than they added. </a:t>
            </a:r>
          </a:p>
        </p:txBody>
      </p:sp>
      <p:sp>
        <p:nvSpPr>
          <p:cNvPr id="4" name="Slide Number Placeholder 3"/>
          <p:cNvSpPr>
            <a:spLocks noGrp="1"/>
          </p:cNvSpPr>
          <p:nvPr>
            <p:ph type="sldNum" sz="quarter" idx="10"/>
          </p:nvPr>
        </p:nvSpPr>
        <p:spPr/>
        <p:txBody>
          <a:bodyPr/>
          <a:lstStyle/>
          <a:p>
            <a:pPr>
              <a:defRPr/>
            </a:pPr>
            <a:fld id="{6A4A655D-EE7A-424A-AD69-7B685AA466DB}" type="slidenum">
              <a:rPr lang="en-US" smtClean="0"/>
              <a:pPr>
                <a:defRPr/>
              </a:pPr>
              <a:t>13</a:t>
            </a:fld>
            <a:endParaRPr lang="en-US"/>
          </a:p>
        </p:txBody>
      </p:sp>
    </p:spTree>
    <p:extLst>
      <p:ext uri="{BB962C8B-B14F-4D97-AF65-F5344CB8AC3E}">
        <p14:creationId xmlns:p14="http://schemas.microsoft.com/office/powerpoint/2010/main" val="10208487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A4A655D-EE7A-424A-AD69-7B685AA466DB}" type="slidenum">
              <a:rPr lang="en-US" smtClean="0">
                <a:solidFill>
                  <a:prstClr val="black"/>
                </a:solidFill>
              </a:rPr>
              <a:pPr>
                <a:defRPr/>
              </a:pPr>
              <a:t>14</a:t>
            </a:fld>
            <a:endParaRPr lang="en-US">
              <a:solidFill>
                <a:prstClr val="black"/>
              </a:solidFill>
            </a:endParaRPr>
          </a:p>
        </p:txBody>
      </p:sp>
    </p:spTree>
    <p:extLst>
      <p:ext uri="{BB962C8B-B14F-4D97-AF65-F5344CB8AC3E}">
        <p14:creationId xmlns:p14="http://schemas.microsoft.com/office/powerpoint/2010/main" val="20710027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lstStyle/>
          <a:p>
            <a:r>
              <a:rPr lang="en-US" dirty="0"/>
              <a:t>Make a point to discuss the following:</a:t>
            </a:r>
          </a:p>
          <a:p>
            <a:r>
              <a:rPr lang="en-US" dirty="0"/>
              <a:t>***$3.8M is mostly from the correction involving moving the Reg of Deed funds to the correct location.  </a:t>
            </a:r>
          </a:p>
          <a:p>
            <a:pPr marL="171450" indent="-171450">
              <a:buFont typeface="Arial" panose="020B0604020202020204" pitchFamily="34" charset="0"/>
              <a:buChar char="•"/>
            </a:pPr>
            <a:r>
              <a:rPr lang="en-US" dirty="0"/>
              <a:t>Courthouse</a:t>
            </a:r>
          </a:p>
          <a:p>
            <a:pPr marL="171450" indent="-171450">
              <a:buFont typeface="Arial" panose="020B0604020202020204" pitchFamily="34" charset="0"/>
              <a:buChar char="•"/>
            </a:pPr>
            <a:r>
              <a:rPr lang="en-US" dirty="0"/>
              <a:t>Jail</a:t>
            </a:r>
          </a:p>
          <a:p>
            <a:pPr marL="171450" indent="-171450">
              <a:buFont typeface="Arial" panose="020B0604020202020204" pitchFamily="34" charset="0"/>
              <a:buChar char="•"/>
            </a:pPr>
            <a:r>
              <a:rPr lang="en-US" dirty="0"/>
              <a:t>Evidence Room</a:t>
            </a:r>
          </a:p>
          <a:p>
            <a:pPr marL="171450" indent="-171450">
              <a:buFont typeface="Arial" panose="020B0604020202020204" pitchFamily="34" charset="0"/>
              <a:buChar char="•"/>
            </a:pPr>
            <a:r>
              <a:rPr lang="en-US" dirty="0"/>
              <a:t>Food Lion Expansion</a:t>
            </a:r>
          </a:p>
          <a:p>
            <a:pPr marL="171450" indent="-171450">
              <a:buFont typeface="Arial" panose="020B0604020202020204" pitchFamily="34" charset="0"/>
              <a:buChar char="•"/>
            </a:pPr>
            <a:r>
              <a:rPr lang="en-US" dirty="0"/>
              <a:t>Existing facility Improvements</a:t>
            </a:r>
          </a:p>
        </p:txBody>
      </p:sp>
      <p:sp>
        <p:nvSpPr>
          <p:cNvPr id="4" name="Slide Number Placeholder 3"/>
          <p:cNvSpPr>
            <a:spLocks noGrp="1"/>
          </p:cNvSpPr>
          <p:nvPr>
            <p:ph type="sldNum" sz="quarter" idx="10"/>
          </p:nvPr>
        </p:nvSpPr>
        <p:spPr/>
        <p:txBody>
          <a:bodyPr/>
          <a:lstStyle/>
          <a:p>
            <a:pPr>
              <a:defRPr/>
            </a:pPr>
            <a:fld id="{6A4A655D-EE7A-424A-AD69-7B685AA466DB}" type="slidenum">
              <a:rPr lang="en-US" smtClean="0"/>
              <a:pPr>
                <a:defRPr/>
              </a:pPr>
              <a:t>19</a:t>
            </a:fld>
            <a:endParaRPr lang="en-US" dirty="0"/>
          </a:p>
        </p:txBody>
      </p:sp>
    </p:spTree>
    <p:extLst>
      <p:ext uri="{BB962C8B-B14F-4D97-AF65-F5344CB8AC3E}">
        <p14:creationId xmlns:p14="http://schemas.microsoft.com/office/powerpoint/2010/main" val="25845842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A4A655D-EE7A-424A-AD69-7B685AA466DB}" type="slidenum">
              <a:rPr lang="en-US" smtClean="0">
                <a:solidFill>
                  <a:prstClr val="black"/>
                </a:solidFill>
              </a:rPr>
              <a:pPr>
                <a:defRPr/>
              </a:pPr>
              <a:t>20</a:t>
            </a:fld>
            <a:endParaRPr lang="en-US" dirty="0">
              <a:solidFill>
                <a:prstClr val="black"/>
              </a:solidFill>
            </a:endParaRPr>
          </a:p>
        </p:txBody>
      </p:sp>
    </p:spTree>
    <p:extLst>
      <p:ext uri="{BB962C8B-B14F-4D97-AF65-F5344CB8AC3E}">
        <p14:creationId xmlns:p14="http://schemas.microsoft.com/office/powerpoint/2010/main" val="22125835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lstStyle/>
          <a:p>
            <a:r>
              <a:rPr lang="en-US" dirty="0"/>
              <a:t>*Rate study recommended 40% increase and council agreed to a 30% increase (originally) over 2 years.  However, we approved a 10% last year and 25% the year prior to that. </a:t>
            </a:r>
          </a:p>
          <a:p>
            <a:r>
              <a:rPr lang="en-US" dirty="0"/>
              <a:t>*With this 5%, all funds are balanced independently and each is contributing to the R&amp;R fund this year. </a:t>
            </a:r>
          </a:p>
          <a:p>
            <a:r>
              <a:rPr lang="en-US" dirty="0"/>
              <a:t>*Prior Rate was $4.16 + 10% increase took it to $4.58.  Last years increase of 10% was a $3.88 increase per month for an 8,000/gal user.</a:t>
            </a:r>
          </a:p>
        </p:txBody>
      </p:sp>
      <p:sp>
        <p:nvSpPr>
          <p:cNvPr id="4" name="Slide Number Placeholder 3"/>
          <p:cNvSpPr>
            <a:spLocks noGrp="1"/>
          </p:cNvSpPr>
          <p:nvPr>
            <p:ph type="sldNum" sz="quarter" idx="10"/>
          </p:nvPr>
        </p:nvSpPr>
        <p:spPr/>
        <p:txBody>
          <a:bodyPr/>
          <a:lstStyle/>
          <a:p>
            <a:pPr>
              <a:defRPr/>
            </a:pPr>
            <a:fld id="{6A4A655D-EE7A-424A-AD69-7B685AA466DB}" type="slidenum">
              <a:rPr lang="en-US" smtClean="0"/>
              <a:pPr>
                <a:defRPr/>
              </a:pPr>
              <a:t>21</a:t>
            </a:fld>
            <a:endParaRPr lang="en-US" dirty="0"/>
          </a:p>
        </p:txBody>
      </p:sp>
    </p:spTree>
    <p:extLst>
      <p:ext uri="{BB962C8B-B14F-4D97-AF65-F5344CB8AC3E}">
        <p14:creationId xmlns:p14="http://schemas.microsoft.com/office/powerpoint/2010/main" val="32427912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lstStyle/>
          <a:p>
            <a:r>
              <a:rPr lang="en-US" dirty="0"/>
              <a:t>Water &amp; Sewer </a:t>
            </a:r>
            <a:r>
              <a:rPr lang="en-US" sz="1600" i="1" dirty="0"/>
              <a:t>Continued</a:t>
            </a:r>
          </a:p>
          <a:p>
            <a:pPr lvl="2"/>
            <a:r>
              <a:rPr lang="en-US" dirty="0"/>
              <a:t>Personnel</a:t>
            </a:r>
          </a:p>
          <a:p>
            <a:pPr lvl="3"/>
            <a:r>
              <a:rPr lang="en-US" dirty="0"/>
              <a:t>6 New Positions (funded 75% of FY) = $284,035.35</a:t>
            </a:r>
          </a:p>
          <a:p>
            <a:pPr lvl="4"/>
            <a:r>
              <a:rPr lang="en-US" dirty="0"/>
              <a:t>1 Engineer III-In House Designer ($65,264.02 w bene)</a:t>
            </a:r>
          </a:p>
          <a:p>
            <a:pPr lvl="4"/>
            <a:r>
              <a:rPr lang="en-US" dirty="0"/>
              <a:t>1 Wastewater Technician 1 ($42,029.85 w bene)</a:t>
            </a:r>
          </a:p>
          <a:p>
            <a:pPr lvl="4"/>
            <a:r>
              <a:rPr lang="en-US" dirty="0"/>
              <a:t>1 Wastewater Utility Locator ($47,540.06 w bene)</a:t>
            </a:r>
          </a:p>
          <a:p>
            <a:pPr lvl="4"/>
            <a:r>
              <a:rPr lang="en-US" dirty="0"/>
              <a:t>2 Pump &amp; Plant Maintenance Mechanic 1 ($41,707.62 x 2 = $83,415.24 w bene)</a:t>
            </a:r>
          </a:p>
          <a:p>
            <a:pPr lvl="4"/>
            <a:r>
              <a:rPr lang="en-US" dirty="0"/>
              <a:t>1 Building &amp; Fleet Mechanic ($45,786.17 w bene)</a:t>
            </a:r>
          </a:p>
          <a:p>
            <a:endParaRPr lang="en-US" dirty="0"/>
          </a:p>
        </p:txBody>
      </p:sp>
      <p:sp>
        <p:nvSpPr>
          <p:cNvPr id="4" name="Slide Number Placeholder 3"/>
          <p:cNvSpPr>
            <a:spLocks noGrp="1"/>
          </p:cNvSpPr>
          <p:nvPr>
            <p:ph type="sldNum" sz="quarter" idx="10"/>
          </p:nvPr>
        </p:nvSpPr>
        <p:spPr/>
        <p:txBody>
          <a:bodyPr/>
          <a:lstStyle/>
          <a:p>
            <a:pPr>
              <a:defRPr/>
            </a:pPr>
            <a:fld id="{6A4A655D-EE7A-424A-AD69-7B685AA466DB}" type="slidenum">
              <a:rPr lang="en-US" smtClean="0"/>
              <a:pPr>
                <a:defRPr/>
              </a:pPr>
              <a:t>22</a:t>
            </a:fld>
            <a:endParaRPr lang="en-US" dirty="0"/>
          </a:p>
        </p:txBody>
      </p:sp>
    </p:spTree>
    <p:extLst>
      <p:ext uri="{BB962C8B-B14F-4D97-AF65-F5344CB8AC3E}">
        <p14:creationId xmlns:p14="http://schemas.microsoft.com/office/powerpoint/2010/main" val="11416388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*Impact and Connection Fees budgeted at same level as FY19 anticipating some flattening in collections.  </a:t>
            </a:r>
          </a:p>
          <a:p>
            <a:r>
              <a:rPr lang="en-US" dirty="0"/>
              <a:t>*You can see 100% of the impact fees and revenue from the rate increases going to R&amp;R as well.</a:t>
            </a:r>
          </a:p>
        </p:txBody>
      </p:sp>
      <p:sp>
        <p:nvSpPr>
          <p:cNvPr id="4" name="Slide Number Placeholder 3"/>
          <p:cNvSpPr>
            <a:spLocks noGrp="1"/>
          </p:cNvSpPr>
          <p:nvPr>
            <p:ph type="sldNum" sz="quarter" idx="10"/>
          </p:nvPr>
        </p:nvSpPr>
        <p:spPr/>
        <p:txBody>
          <a:bodyPr/>
          <a:lstStyle/>
          <a:p>
            <a:pPr>
              <a:defRPr/>
            </a:pPr>
            <a:fld id="{6A4A655D-EE7A-424A-AD69-7B685AA466DB}" type="slidenum">
              <a:rPr lang="en-US" smtClean="0"/>
              <a:pPr>
                <a:defRPr/>
              </a:pPr>
              <a:t>23</a:t>
            </a:fld>
            <a:endParaRPr lang="en-US"/>
          </a:p>
        </p:txBody>
      </p:sp>
    </p:spTree>
    <p:extLst>
      <p:ext uri="{BB962C8B-B14F-4D97-AF65-F5344CB8AC3E}">
        <p14:creationId xmlns:p14="http://schemas.microsoft.com/office/powerpoint/2010/main" val="6578687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budgeted the same NUMBER of impact fees for the FY20 year as we did in FY19, but with the proposed increase in impact fees, this increases that revenue line item from $3.5M to almost $4M, all of which goes to the R&amp;R fund.</a:t>
            </a:r>
          </a:p>
          <a:p>
            <a:r>
              <a:rPr lang="en-US" dirty="0"/>
              <a:t>*The transfer from operations is more than last year primarily due to not having to budget for the debt service for the treatment plant expansion until next year and reduced capital equipment expense for FY20.</a:t>
            </a:r>
          </a:p>
        </p:txBody>
      </p:sp>
      <p:sp>
        <p:nvSpPr>
          <p:cNvPr id="4" name="Slide Number Placeholder 3"/>
          <p:cNvSpPr>
            <a:spLocks noGrp="1"/>
          </p:cNvSpPr>
          <p:nvPr>
            <p:ph type="sldNum" sz="quarter" idx="10"/>
          </p:nvPr>
        </p:nvSpPr>
        <p:spPr/>
        <p:txBody>
          <a:bodyPr/>
          <a:lstStyle/>
          <a:p>
            <a:pPr>
              <a:defRPr/>
            </a:pPr>
            <a:fld id="{6A4A655D-EE7A-424A-AD69-7B685AA466DB}" type="slidenum">
              <a:rPr lang="en-US" smtClean="0"/>
              <a:pPr>
                <a:defRPr/>
              </a:pPr>
              <a:t>24</a:t>
            </a:fld>
            <a:endParaRPr lang="en-US"/>
          </a:p>
        </p:txBody>
      </p:sp>
    </p:spTree>
    <p:extLst>
      <p:ext uri="{BB962C8B-B14F-4D97-AF65-F5344CB8AC3E}">
        <p14:creationId xmlns:p14="http://schemas.microsoft.com/office/powerpoint/2010/main" val="35041705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lstStyle/>
          <a:p>
            <a:r>
              <a:rPr lang="en-US" dirty="0"/>
              <a:t>*Changes the budget landscape for Solid Waste.</a:t>
            </a:r>
          </a:p>
          <a:p>
            <a:r>
              <a:rPr lang="en-US" dirty="0"/>
              <a:t>*May need to make adjustments during the year </a:t>
            </a:r>
          </a:p>
          <a:p>
            <a:r>
              <a:rPr lang="en-US" dirty="0"/>
              <a:t>*Budget is based on what we know regarding the contractual agreement at this time.</a:t>
            </a:r>
          </a:p>
        </p:txBody>
      </p:sp>
      <p:sp>
        <p:nvSpPr>
          <p:cNvPr id="4" name="Slide Number Placeholder 3"/>
          <p:cNvSpPr>
            <a:spLocks noGrp="1"/>
          </p:cNvSpPr>
          <p:nvPr>
            <p:ph type="sldNum" sz="quarter" idx="10"/>
          </p:nvPr>
        </p:nvSpPr>
        <p:spPr/>
        <p:txBody>
          <a:bodyPr/>
          <a:lstStyle/>
          <a:p>
            <a:pPr>
              <a:defRPr/>
            </a:pPr>
            <a:fld id="{6A4A655D-EE7A-424A-AD69-7B685AA466DB}" type="slidenum">
              <a:rPr lang="en-US" smtClean="0"/>
              <a:pPr>
                <a:defRPr/>
              </a:pPr>
              <a:t>25</a:t>
            </a:fld>
            <a:endParaRPr lang="en-US"/>
          </a:p>
        </p:txBody>
      </p:sp>
    </p:spTree>
    <p:extLst>
      <p:ext uri="{BB962C8B-B14F-4D97-AF65-F5344CB8AC3E}">
        <p14:creationId xmlns:p14="http://schemas.microsoft.com/office/powerpoint/2010/main" val="23372365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A4A655D-EE7A-424A-AD69-7B685AA466DB}" type="slidenum">
              <a:rPr lang="en-US" smtClean="0"/>
              <a:pPr>
                <a:defRPr/>
              </a:pPr>
              <a:t>26</a:t>
            </a:fld>
            <a:endParaRPr lang="en-US"/>
          </a:p>
        </p:txBody>
      </p:sp>
    </p:spTree>
    <p:extLst>
      <p:ext uri="{BB962C8B-B14F-4D97-AF65-F5344CB8AC3E}">
        <p14:creationId xmlns:p14="http://schemas.microsoft.com/office/powerpoint/2010/main" val="38067458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*Revenue – Increase in revenue primarily due to lease and residual payments from </a:t>
            </a:r>
            <a:r>
              <a:rPr lang="en-US" dirty="0" err="1"/>
              <a:t>RePower</a:t>
            </a:r>
            <a:r>
              <a:rPr lang="en-US" dirty="0"/>
              <a:t>.</a:t>
            </a:r>
          </a:p>
          <a:p>
            <a:r>
              <a:rPr lang="en-US" dirty="0"/>
              <a:t>*Increase in expenses in the “Other Expenses” category which includes “Other Professional Services”.  This is where the $4.5M increase in expense is budgeted for </a:t>
            </a:r>
            <a:r>
              <a:rPr lang="en-US" dirty="0" err="1"/>
              <a:t>RePower</a:t>
            </a:r>
            <a:r>
              <a:rPr lang="en-US" dirty="0"/>
              <a:t>.</a:t>
            </a:r>
          </a:p>
          <a:p>
            <a:r>
              <a:rPr lang="en-US" dirty="0"/>
              <a:t>*User Fees - 	Estimating 75,971 Residential @ $75, 12,196 Multi-Family @ $75 and 4,383 Commercial @ $85.  </a:t>
            </a:r>
          </a:p>
          <a:p>
            <a:endParaRPr lang="en-US" dirty="0"/>
          </a:p>
          <a:p>
            <a:r>
              <a:rPr lang="en-US" dirty="0"/>
              <a:t>*Land Lease is $950,000 ($79,166.67 per month) from </a:t>
            </a:r>
            <a:r>
              <a:rPr lang="en-US" dirty="0" err="1"/>
              <a:t>RePower</a:t>
            </a:r>
            <a:r>
              <a:rPr lang="en-US" dirty="0"/>
              <a:t>.</a:t>
            </a:r>
          </a:p>
          <a:p>
            <a:r>
              <a:rPr lang="en-US" dirty="0"/>
              <a:t>*Residual Fee is $128,750 per month at minimum ($1,545,000) and based on the contractual agreement of 34% of the 120k tons we send to them.</a:t>
            </a:r>
          </a:p>
          <a:p>
            <a:endParaRPr lang="en-US" dirty="0"/>
          </a:p>
          <a:p>
            <a:r>
              <a:rPr lang="en-US" dirty="0"/>
              <a:t>Expense</a:t>
            </a:r>
          </a:p>
          <a:p>
            <a:r>
              <a:rPr lang="en-US" dirty="0"/>
              <a:t>*Capital Equipment requests were kept to a minimum until we see the impact from </a:t>
            </a:r>
            <a:r>
              <a:rPr lang="en-US" dirty="0" err="1"/>
              <a:t>RePower</a:t>
            </a:r>
            <a:r>
              <a:rPr lang="en-US" dirty="0"/>
              <a:t>.</a:t>
            </a:r>
          </a:p>
        </p:txBody>
      </p:sp>
      <p:sp>
        <p:nvSpPr>
          <p:cNvPr id="4" name="Slide Number Placeholder 3"/>
          <p:cNvSpPr>
            <a:spLocks noGrp="1"/>
          </p:cNvSpPr>
          <p:nvPr>
            <p:ph type="sldNum" sz="quarter" idx="10"/>
          </p:nvPr>
        </p:nvSpPr>
        <p:spPr/>
        <p:txBody>
          <a:bodyPr/>
          <a:lstStyle/>
          <a:p>
            <a:pPr>
              <a:defRPr/>
            </a:pPr>
            <a:fld id="{6A4A655D-EE7A-424A-AD69-7B685AA466DB}" type="slidenum">
              <a:rPr lang="en-US" smtClean="0"/>
              <a:pPr>
                <a:defRPr/>
              </a:pPr>
              <a:t>27</a:t>
            </a:fld>
            <a:endParaRPr lang="en-US"/>
          </a:p>
        </p:txBody>
      </p:sp>
    </p:spTree>
    <p:extLst>
      <p:ext uri="{BB962C8B-B14F-4D97-AF65-F5344CB8AC3E}">
        <p14:creationId xmlns:p14="http://schemas.microsoft.com/office/powerpoint/2010/main" val="32240163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lstStyle/>
          <a:p>
            <a:endParaRPr lang="en-US" baseline="0" dirty="0"/>
          </a:p>
          <a:p>
            <a:r>
              <a:rPr lang="en-US" dirty="0"/>
              <a:t>*We have been exceeding our impact fee collections for the past two years and that has helped with R&amp;R funding since 100% of these revenues go to R&amp;R directly.</a:t>
            </a:r>
          </a:p>
          <a:p>
            <a:r>
              <a:rPr lang="en-US" dirty="0"/>
              <a:t>*These impact fees may begin to slow at some point, so the rate increases are designed to allow us to continue to contribute to R&amp;R from the operating funds as well. </a:t>
            </a:r>
          </a:p>
          <a:p>
            <a:endParaRPr lang="en-US" dirty="0"/>
          </a:p>
        </p:txBody>
      </p:sp>
      <p:sp>
        <p:nvSpPr>
          <p:cNvPr id="4" name="Slide Number Placeholder 3"/>
          <p:cNvSpPr>
            <a:spLocks noGrp="1"/>
          </p:cNvSpPr>
          <p:nvPr>
            <p:ph type="sldNum" sz="quarter" idx="10"/>
          </p:nvPr>
        </p:nvSpPr>
        <p:spPr/>
        <p:txBody>
          <a:bodyPr/>
          <a:lstStyle/>
          <a:p>
            <a:pPr>
              <a:defRPr/>
            </a:pPr>
            <a:fld id="{6A4A655D-EE7A-424A-AD69-7B685AA466DB}" type="slidenum">
              <a:rPr lang="en-US" smtClean="0"/>
              <a:pPr>
                <a:defRPr/>
              </a:pPr>
              <a:t>28</a:t>
            </a:fld>
            <a:endParaRPr lang="en-US"/>
          </a:p>
        </p:txBody>
      </p:sp>
    </p:spTree>
    <p:extLst>
      <p:ext uri="{BB962C8B-B14F-4D97-AF65-F5344CB8AC3E}">
        <p14:creationId xmlns:p14="http://schemas.microsoft.com/office/powerpoint/2010/main" val="19737888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A4A655D-EE7A-424A-AD69-7B685AA466DB}" type="slidenum">
              <a:rPr lang="en-US" smtClean="0"/>
              <a:pPr>
                <a:defRPr/>
              </a:pPr>
              <a:t>29</a:t>
            </a:fld>
            <a:endParaRPr lang="en-US"/>
          </a:p>
        </p:txBody>
      </p:sp>
    </p:spTree>
    <p:extLst>
      <p:ext uri="{BB962C8B-B14F-4D97-AF65-F5344CB8AC3E}">
        <p14:creationId xmlns:p14="http://schemas.microsoft.com/office/powerpoint/2010/main" val="34184200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normAutofit/>
          </a:bodyPr>
          <a:lstStyle/>
          <a:p>
            <a:r>
              <a:rPr lang="en-US" dirty="0"/>
              <a:t>*Water-Increase in rate and service charges due to 5% rate increase</a:t>
            </a:r>
          </a:p>
          <a:p>
            <a:r>
              <a:rPr lang="en-US" dirty="0"/>
              <a:t>  Rate revenue is a bit under the 83.3% we should be at, but the rate increase was implemented late due to the budget passing late last year.</a:t>
            </a:r>
          </a:p>
          <a:p>
            <a:endParaRPr lang="en-US" dirty="0"/>
          </a:p>
          <a:p>
            <a:r>
              <a:rPr lang="en-US" dirty="0"/>
              <a:t>*Sewer – Increase in rate revenue represents the growth in customers anticipated (about 6%)</a:t>
            </a:r>
          </a:p>
          <a:p>
            <a:r>
              <a:rPr lang="en-US" dirty="0"/>
              <a:t>  Impact fee increase can be seen here. </a:t>
            </a:r>
          </a:p>
          <a:p>
            <a:endParaRPr lang="en-US" dirty="0"/>
          </a:p>
          <a:p>
            <a:r>
              <a:rPr lang="en-US" dirty="0"/>
              <a:t>*Solid Waste – User fee increase is anticipated customer growth</a:t>
            </a:r>
          </a:p>
          <a:p>
            <a:r>
              <a:rPr lang="en-US" dirty="0"/>
              <a:t>  Tipping fee increase is primarily due to </a:t>
            </a:r>
            <a:r>
              <a:rPr lang="en-US" dirty="0" err="1"/>
              <a:t>RePower</a:t>
            </a:r>
            <a:r>
              <a:rPr lang="en-US" dirty="0"/>
              <a:t> residual payment of $1.45M.  </a:t>
            </a:r>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6A4A655D-EE7A-424A-AD69-7B685AA466DB}" type="slidenum">
              <a:rPr lang="en-US" smtClean="0"/>
              <a:pPr>
                <a:defRPr/>
              </a:pPr>
              <a:t>30</a:t>
            </a:fld>
            <a:endParaRPr lang="en-US"/>
          </a:p>
        </p:txBody>
      </p:sp>
    </p:spTree>
    <p:extLst>
      <p:ext uri="{BB962C8B-B14F-4D97-AF65-F5344CB8AC3E}">
        <p14:creationId xmlns:p14="http://schemas.microsoft.com/office/powerpoint/2010/main" val="6409483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normAutofit/>
          </a:bodyPr>
          <a:lstStyle/>
          <a:p>
            <a:pPr marL="172719" indent="-172719">
              <a:buFont typeface="Arial" panose="020B0604020202020204" pitchFamily="34" charset="0"/>
              <a:buChar char="•"/>
            </a:pPr>
            <a:r>
              <a:rPr lang="en-US" dirty="0"/>
              <a:t>Shared Portion of personnel for BCWS was reduced this year (</a:t>
            </a:r>
            <a:r>
              <a:rPr lang="en-US" dirty="0" err="1"/>
              <a:t>orig</a:t>
            </a:r>
            <a:r>
              <a:rPr lang="en-US" dirty="0"/>
              <a:t> was about $2.5M now about $2.2 and a management level position was eliminated.</a:t>
            </a:r>
          </a:p>
          <a:p>
            <a:pPr marL="172719" indent="-172719">
              <a:buFont typeface="Arial" panose="020B0604020202020204" pitchFamily="34" charset="0"/>
              <a:buChar char="•"/>
            </a:pPr>
            <a:r>
              <a:rPr lang="en-US" dirty="0"/>
              <a:t>Other Expense increased primarily due to the </a:t>
            </a:r>
            <a:r>
              <a:rPr lang="en-US" dirty="0" err="1"/>
              <a:t>RePower</a:t>
            </a:r>
            <a:r>
              <a:rPr lang="en-US" dirty="0"/>
              <a:t> South $4.5M+ payment in Other Professional Services for Solid Waste.  </a:t>
            </a:r>
          </a:p>
          <a:p>
            <a:pPr marL="172719" indent="-172719">
              <a:buFont typeface="Arial" panose="020B0604020202020204" pitchFamily="34" charset="0"/>
              <a:buChar char="•"/>
            </a:pPr>
            <a:r>
              <a:rPr lang="en-US" dirty="0"/>
              <a:t>Transfer to R&amp;R from Operating will increase temporarily this year due primarily to the reduction in debt service and less capital equipment expense for FY20.</a:t>
            </a:r>
          </a:p>
        </p:txBody>
      </p:sp>
      <p:sp>
        <p:nvSpPr>
          <p:cNvPr id="4" name="Slide Number Placeholder 3"/>
          <p:cNvSpPr>
            <a:spLocks noGrp="1"/>
          </p:cNvSpPr>
          <p:nvPr>
            <p:ph type="sldNum" sz="quarter" idx="10"/>
          </p:nvPr>
        </p:nvSpPr>
        <p:spPr/>
        <p:txBody>
          <a:bodyPr/>
          <a:lstStyle/>
          <a:p>
            <a:pPr>
              <a:defRPr/>
            </a:pPr>
            <a:fld id="{6A4A655D-EE7A-424A-AD69-7B685AA466DB}" type="slidenum">
              <a:rPr lang="en-US" smtClean="0"/>
              <a:pPr>
                <a:defRPr/>
              </a:pPr>
              <a:t>31</a:t>
            </a:fld>
            <a:endParaRPr lang="en-US"/>
          </a:p>
        </p:txBody>
      </p:sp>
    </p:spTree>
    <p:extLst>
      <p:ext uri="{BB962C8B-B14F-4D97-AF65-F5344CB8AC3E}">
        <p14:creationId xmlns:p14="http://schemas.microsoft.com/office/powerpoint/2010/main" val="31308565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5" name="Rectangle 4"/>
          <p:cNvSpPr>
            <a:spLocks noChangeArrowheads="1"/>
          </p:cNvSpPr>
          <p:nvPr/>
        </p:nvSpPr>
        <p:spPr bwMode="white">
          <a:xfrm>
            <a:off x="11988800" y="3175"/>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6" name="Rectangle 5"/>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7" name="Rectangle 6"/>
          <p:cNvSpPr>
            <a:spLocks noChangeArrowheads="1"/>
          </p:cNvSpPr>
          <p:nvPr/>
        </p:nvSpPr>
        <p:spPr bwMode="white">
          <a:xfrm>
            <a:off x="0" y="0"/>
            <a:ext cx="12192000" cy="25146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10" name="Rectangle 9"/>
          <p:cNvSpPr>
            <a:spLocks noChangeArrowheads="1"/>
          </p:cNvSpPr>
          <p:nvPr/>
        </p:nvSpPr>
        <p:spPr bwMode="auto">
          <a:xfrm>
            <a:off x="194734" y="6391276"/>
            <a:ext cx="11777133"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11" name="Straight Connector 10"/>
          <p:cNvSpPr>
            <a:spLocks noChangeShapeType="1"/>
          </p:cNvSpPr>
          <p:nvPr/>
        </p:nvSpPr>
        <p:spPr bwMode="auto">
          <a:xfrm>
            <a:off x="207434" y="2419350"/>
            <a:ext cx="11777133"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latin typeface="Arial" charset="0"/>
            </a:endParaRPr>
          </a:p>
        </p:txBody>
      </p:sp>
      <p:sp>
        <p:nvSpPr>
          <p:cNvPr id="12" name="Rectangle 11"/>
          <p:cNvSpPr>
            <a:spLocks noChangeArrowheads="1"/>
          </p:cNvSpPr>
          <p:nvPr/>
        </p:nvSpPr>
        <p:spPr bwMode="auto">
          <a:xfrm>
            <a:off x="203200" y="152400"/>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latin typeface="Arial" charset="0"/>
            </a:endParaRPr>
          </a:p>
        </p:txBody>
      </p:sp>
      <p:sp>
        <p:nvSpPr>
          <p:cNvPr id="13" name="Oval 12"/>
          <p:cNvSpPr/>
          <p:nvPr/>
        </p:nvSpPr>
        <p:spPr>
          <a:xfrm>
            <a:off x="5689600" y="211455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Oval 13"/>
          <p:cNvSpPr/>
          <p:nvPr/>
        </p:nvSpPr>
        <p:spPr>
          <a:xfrm>
            <a:off x="5816600" y="2209800"/>
            <a:ext cx="5588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Subtitle 8"/>
          <p:cNvSpPr>
            <a:spLocks noGrp="1"/>
          </p:cNvSpPr>
          <p:nvPr>
            <p:ph type="subTitle" idx="1"/>
          </p:nvPr>
        </p:nvSpPr>
        <p:spPr>
          <a:xfrm>
            <a:off x="1828800" y="2819400"/>
            <a:ext cx="85344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8" name="Title 7"/>
          <p:cNvSpPr>
            <a:spLocks noGrp="1"/>
          </p:cNvSpPr>
          <p:nvPr>
            <p:ph type="ctrTitle"/>
          </p:nvPr>
        </p:nvSpPr>
        <p:spPr>
          <a:xfrm>
            <a:off x="914400" y="381000"/>
            <a:ext cx="10363200" cy="1752600"/>
          </a:xfrm>
        </p:spPr>
        <p:txBody>
          <a:bodyPr/>
          <a:lstStyle>
            <a:lvl1pPr>
              <a:defRPr sz="4200">
                <a:solidFill>
                  <a:schemeClr val="accent1"/>
                </a:solidFill>
              </a:defRPr>
            </a:lvl1pPr>
          </a:lstStyle>
          <a:p>
            <a:r>
              <a:rPr lang="en-US"/>
              <a:t>Click to edit Master title style</a:t>
            </a:r>
          </a:p>
        </p:txBody>
      </p:sp>
      <p:sp>
        <p:nvSpPr>
          <p:cNvPr id="15" name="Date Placeholder 27"/>
          <p:cNvSpPr>
            <a:spLocks noGrp="1"/>
          </p:cNvSpPr>
          <p:nvPr>
            <p:ph type="dt" sz="half" idx="10"/>
          </p:nvPr>
        </p:nvSpPr>
        <p:spPr/>
        <p:txBody>
          <a:bodyPr/>
          <a:lstStyle>
            <a:lvl1pPr>
              <a:defRPr/>
            </a:lvl1pPr>
          </a:lstStyle>
          <a:p>
            <a:pPr>
              <a:defRPr/>
            </a:pPr>
            <a:r>
              <a:rPr lang="en-US"/>
              <a:t>May 28, 2019</a:t>
            </a:r>
          </a:p>
        </p:txBody>
      </p:sp>
      <p:sp>
        <p:nvSpPr>
          <p:cNvPr id="16" name="Footer Placeholder 16"/>
          <p:cNvSpPr>
            <a:spLocks noGrp="1"/>
          </p:cNvSpPr>
          <p:nvPr>
            <p:ph type="ftr" sz="quarter" idx="11"/>
          </p:nvPr>
        </p:nvSpPr>
        <p:spPr/>
        <p:txBody>
          <a:bodyPr/>
          <a:lstStyle>
            <a:lvl1pPr>
              <a:defRPr/>
            </a:lvl1pPr>
          </a:lstStyle>
          <a:p>
            <a:pPr>
              <a:defRPr/>
            </a:pPr>
            <a:endParaRPr lang="en-US"/>
          </a:p>
        </p:txBody>
      </p:sp>
      <p:sp>
        <p:nvSpPr>
          <p:cNvPr id="17" name="Slide Number Placeholder 28"/>
          <p:cNvSpPr>
            <a:spLocks noGrp="1"/>
          </p:cNvSpPr>
          <p:nvPr>
            <p:ph type="sldNum" sz="quarter" idx="12"/>
          </p:nvPr>
        </p:nvSpPr>
        <p:spPr>
          <a:xfrm>
            <a:off x="5791200" y="2198689"/>
            <a:ext cx="609600" cy="441325"/>
          </a:xfrm>
        </p:spPr>
        <p:txBody>
          <a:bodyPr/>
          <a:lstStyle>
            <a:lvl1pPr>
              <a:defRPr>
                <a:solidFill>
                  <a:schemeClr val="accent3">
                    <a:shade val="75000"/>
                  </a:schemeClr>
                </a:solidFill>
              </a:defRPr>
            </a:lvl1pPr>
          </a:lstStyle>
          <a:p>
            <a:pPr>
              <a:defRPr/>
            </a:pPr>
            <a:fld id="{263E3BA2-7F41-4411-8343-DCB963FC718D}" type="slidenum">
              <a:rPr lang="en-US"/>
              <a:pPr>
                <a:defRPr/>
              </a:pPr>
              <a:t>‹#›</a:t>
            </a:fld>
            <a:endParaRPr lang="en-US"/>
          </a:p>
        </p:txBody>
      </p:sp>
    </p:spTree>
    <p:extLst>
      <p:ext uri="{BB962C8B-B14F-4D97-AF65-F5344CB8AC3E}">
        <p14:creationId xmlns:p14="http://schemas.microsoft.com/office/powerpoint/2010/main" val="318150156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lang="en-US"/>
              <a:t>Click to edit Master title style</a:t>
            </a:r>
          </a:p>
        </p:txBody>
      </p:sp>
      <p:sp>
        <p:nvSpPr>
          <p:cNvPr id="8" name="Content Placeholder 7"/>
          <p:cNvSpPr>
            <a:spLocks noGrp="1"/>
          </p:cNvSpPr>
          <p:nvPr>
            <p:ph sz="quarter" idx="1"/>
          </p:nvPr>
        </p:nvSpPr>
        <p:spPr>
          <a:xfrm>
            <a:off x="402336" y="1527048"/>
            <a:ext cx="11338560" cy="4572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r>
              <a:rPr lang="en-US"/>
              <a:t>May 28, 2019</a:t>
            </a:r>
          </a:p>
        </p:txBody>
      </p:sp>
      <p:sp>
        <p:nvSpPr>
          <p:cNvPr id="6" name="Slide Number Placeholder 5"/>
          <p:cNvSpPr>
            <a:spLocks noGrp="1"/>
          </p:cNvSpPr>
          <p:nvPr>
            <p:ph type="sldNum" sz="quarter" idx="12"/>
          </p:nvPr>
        </p:nvSpPr>
        <p:spPr>
          <a:xfrm>
            <a:off x="5816600" y="1027114"/>
            <a:ext cx="609600" cy="441325"/>
          </a:xfrm>
        </p:spPr>
        <p:txBody>
          <a:bodyPr/>
          <a:lstStyle>
            <a:lvl1pPr>
              <a:defRPr/>
            </a:lvl1pPr>
          </a:lstStyle>
          <a:p>
            <a:pPr>
              <a:defRPr/>
            </a:pPr>
            <a:fld id="{57CE091B-BEAE-4691-AEA5-01109E4C9E2D}" type="slidenum">
              <a:rPr lang="en-US"/>
              <a:pPr>
                <a:defRPr/>
              </a:pPr>
              <a:t>‹#›</a:t>
            </a:fld>
            <a:endParaRPr lang="en-US"/>
          </a:p>
        </p:txBody>
      </p:sp>
    </p:spTree>
    <p:extLst>
      <p:ext uri="{BB962C8B-B14F-4D97-AF65-F5344CB8AC3E}">
        <p14:creationId xmlns:p14="http://schemas.microsoft.com/office/powerpoint/2010/main" val="4272120043"/>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5" name="Rectangle 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6" name="Rectangle 5"/>
          <p:cNvSpPr>
            <a:spLocks noChangeArrowheads="1"/>
          </p:cNvSpPr>
          <p:nvPr/>
        </p:nvSpPr>
        <p:spPr bwMode="white">
          <a:xfrm>
            <a:off x="0" y="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7" name="Rectangle 6"/>
          <p:cNvSpPr>
            <a:spLocks noChangeArrowheads="1"/>
          </p:cNvSpPr>
          <p:nvPr/>
        </p:nvSpPr>
        <p:spPr bwMode="white">
          <a:xfrm>
            <a:off x="11988800" y="1905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8" name="Rectangle 7"/>
          <p:cNvSpPr>
            <a:spLocks noChangeArrowheads="1"/>
          </p:cNvSpPr>
          <p:nvPr/>
        </p:nvSpPr>
        <p:spPr bwMode="white">
          <a:xfrm>
            <a:off x="203200" y="2286000"/>
            <a:ext cx="11777133" cy="304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9" name="Rectangle 8"/>
          <p:cNvSpPr>
            <a:spLocks noChangeArrowheads="1"/>
          </p:cNvSpPr>
          <p:nvPr/>
        </p:nvSpPr>
        <p:spPr bwMode="auto">
          <a:xfrm>
            <a:off x="207434" y="142875"/>
            <a:ext cx="11777133" cy="2139950"/>
          </a:xfrm>
          <a:prstGeom prst="rect">
            <a:avLst/>
          </a:prstGeom>
          <a:solidFill>
            <a:schemeClr val="accent1"/>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10" name="Rectangle 9"/>
          <p:cNvSpPr>
            <a:spLocks noChangeArrowheads="1"/>
          </p:cNvSpPr>
          <p:nvPr/>
        </p:nvSpPr>
        <p:spPr bwMode="auto">
          <a:xfrm>
            <a:off x="194734" y="6391276"/>
            <a:ext cx="11777133"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11" name="Rectangle 10"/>
          <p:cNvSpPr>
            <a:spLocks noChangeArrowheads="1"/>
          </p:cNvSpPr>
          <p:nvPr/>
        </p:nvSpPr>
        <p:spPr bwMode="auto">
          <a:xfrm>
            <a:off x="203200" y="152400"/>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latin typeface="Arial" charset="0"/>
            </a:endParaRPr>
          </a:p>
        </p:txBody>
      </p:sp>
      <p:sp>
        <p:nvSpPr>
          <p:cNvPr id="12" name="Straight Connector 11"/>
          <p:cNvSpPr>
            <a:spLocks noChangeShapeType="1"/>
          </p:cNvSpPr>
          <p:nvPr/>
        </p:nvSpPr>
        <p:spPr bwMode="auto">
          <a:xfrm>
            <a:off x="203200" y="2438400"/>
            <a:ext cx="11777133"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latin typeface="Arial" charset="0"/>
            </a:endParaRPr>
          </a:p>
        </p:txBody>
      </p:sp>
      <p:sp>
        <p:nvSpPr>
          <p:cNvPr id="13" name="Oval 12"/>
          <p:cNvSpPr/>
          <p:nvPr/>
        </p:nvSpPr>
        <p:spPr>
          <a:xfrm>
            <a:off x="5689600" y="211455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Oval 13"/>
          <p:cNvSpPr/>
          <p:nvPr/>
        </p:nvSpPr>
        <p:spPr>
          <a:xfrm>
            <a:off x="5816600" y="2209800"/>
            <a:ext cx="5588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824568" y="2743200"/>
            <a:ext cx="8640232"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963084" y="533400"/>
            <a:ext cx="10363200" cy="1524000"/>
          </a:xfrm>
        </p:spPr>
        <p:txBody>
          <a:bodyPr/>
          <a:lstStyle>
            <a:lvl1pPr algn="ctr">
              <a:buNone/>
              <a:defRPr sz="4200" b="0" cap="none" baseline="0">
                <a:solidFill>
                  <a:srgbClr val="FFFFFF"/>
                </a:solidFill>
              </a:defRPr>
            </a:lvl1pPr>
          </a:lstStyle>
          <a:p>
            <a:r>
              <a:rPr lang="en-US"/>
              <a:t>Click to edit Master title style</a:t>
            </a:r>
          </a:p>
        </p:txBody>
      </p:sp>
      <p:sp>
        <p:nvSpPr>
          <p:cNvPr id="15" name="Footer Placeholder 4"/>
          <p:cNvSpPr>
            <a:spLocks noGrp="1"/>
          </p:cNvSpPr>
          <p:nvPr>
            <p:ph type="ftr" sz="quarter" idx="10"/>
          </p:nvPr>
        </p:nvSpPr>
        <p:spPr/>
        <p:txBody>
          <a:bodyPr/>
          <a:lstStyle>
            <a:lvl1pPr>
              <a:defRPr/>
            </a:lvl1pPr>
          </a:lstStyle>
          <a:p>
            <a:pPr>
              <a:defRPr/>
            </a:pPr>
            <a:endParaRPr lang="en-US"/>
          </a:p>
        </p:txBody>
      </p:sp>
      <p:sp>
        <p:nvSpPr>
          <p:cNvPr id="16" name="Date Placeholder 3"/>
          <p:cNvSpPr>
            <a:spLocks noGrp="1"/>
          </p:cNvSpPr>
          <p:nvPr>
            <p:ph type="dt" sz="half" idx="11"/>
          </p:nvPr>
        </p:nvSpPr>
        <p:spPr/>
        <p:txBody>
          <a:bodyPr/>
          <a:lstStyle>
            <a:lvl1pPr>
              <a:defRPr/>
            </a:lvl1pPr>
          </a:lstStyle>
          <a:p>
            <a:pPr>
              <a:defRPr/>
            </a:pPr>
            <a:r>
              <a:rPr lang="en-US"/>
              <a:t>May 28, 2019</a:t>
            </a:r>
          </a:p>
        </p:txBody>
      </p:sp>
      <p:sp>
        <p:nvSpPr>
          <p:cNvPr id="17" name="Slide Number Placeholder 5"/>
          <p:cNvSpPr>
            <a:spLocks noGrp="1"/>
          </p:cNvSpPr>
          <p:nvPr>
            <p:ph type="sldNum" sz="quarter" idx="12"/>
          </p:nvPr>
        </p:nvSpPr>
        <p:spPr>
          <a:xfrm>
            <a:off x="5791200" y="2198689"/>
            <a:ext cx="609600" cy="441325"/>
          </a:xfrm>
        </p:spPr>
        <p:txBody>
          <a:bodyPr/>
          <a:lstStyle>
            <a:lvl1pPr>
              <a:defRPr>
                <a:solidFill>
                  <a:schemeClr val="accent3">
                    <a:shade val="75000"/>
                  </a:schemeClr>
                </a:solidFill>
              </a:defRPr>
            </a:lvl1pPr>
          </a:lstStyle>
          <a:p>
            <a:pPr>
              <a:defRPr/>
            </a:pPr>
            <a:fld id="{F257D823-944C-4B4B-A4C1-528D4AEC879B}" type="slidenum">
              <a:rPr lang="en-US"/>
              <a:pPr>
                <a:defRPr/>
              </a:pPr>
              <a:t>‹#›</a:t>
            </a:fld>
            <a:endParaRPr lang="en-US"/>
          </a:p>
        </p:txBody>
      </p:sp>
    </p:spTree>
    <p:extLst>
      <p:ext uri="{BB962C8B-B14F-4D97-AF65-F5344CB8AC3E}">
        <p14:creationId xmlns:p14="http://schemas.microsoft.com/office/powerpoint/2010/main" val="136518309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Straight Connector 4"/>
          <p:cNvSpPr>
            <a:spLocks noChangeShapeType="1"/>
          </p:cNvSpPr>
          <p:nvPr/>
        </p:nvSpPr>
        <p:spPr bwMode="auto">
          <a:xfrm flipV="1">
            <a:off x="6083301" y="1576388"/>
            <a:ext cx="12700" cy="4818062"/>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a:defRPr/>
            </a:pPr>
            <a:endParaRPr lang="en-US">
              <a:latin typeface="Arial" charset="0"/>
            </a:endParaRPr>
          </a:p>
        </p:txBody>
      </p:sp>
      <p:sp>
        <p:nvSpPr>
          <p:cNvPr id="2" name="Title 1"/>
          <p:cNvSpPr>
            <a:spLocks noGrp="1"/>
          </p:cNvSpPr>
          <p:nvPr>
            <p:ph type="title"/>
          </p:nvPr>
        </p:nvSpPr>
        <p:spPr>
          <a:xfrm>
            <a:off x="402336" y="228600"/>
            <a:ext cx="11379200" cy="758952"/>
          </a:xfrm>
        </p:spPr>
        <p:txBody>
          <a:bodyPr/>
          <a:lstStyle/>
          <a:p>
            <a:r>
              <a:rPr lang="en-US"/>
              <a:t>Click to edit Master title style</a:t>
            </a:r>
          </a:p>
        </p:txBody>
      </p:sp>
      <p:sp>
        <p:nvSpPr>
          <p:cNvPr id="10" name="Content Placeholder 9"/>
          <p:cNvSpPr>
            <a:spLocks noGrp="1"/>
          </p:cNvSpPr>
          <p:nvPr>
            <p:ph sz="half" idx="1"/>
          </p:nvPr>
        </p:nvSpPr>
        <p:spPr>
          <a:xfrm>
            <a:off x="402336" y="1371600"/>
            <a:ext cx="5384800" cy="4681728"/>
          </a:xfrm>
        </p:spPr>
        <p:txBody>
          <a:bodyPr/>
          <a:lstStyle>
            <a:lvl1pPr>
              <a:defRPr sz="2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half" idx="2"/>
          </p:nvPr>
        </p:nvSpPr>
        <p:spPr>
          <a:xfrm>
            <a:off x="6400800" y="1371600"/>
            <a:ext cx="5384800" cy="4681728"/>
          </a:xfrm>
        </p:spPr>
        <p:txBody>
          <a:bodyPr/>
          <a:lstStyle>
            <a:lvl1pPr>
              <a:defRPr sz="2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p:cNvSpPr>
            <a:spLocks noGrp="1"/>
          </p:cNvSpPr>
          <p:nvPr>
            <p:ph type="dt" sz="half" idx="10"/>
          </p:nvPr>
        </p:nvSpPr>
        <p:spPr>
          <a:xfrm>
            <a:off x="7721601" y="6410326"/>
            <a:ext cx="4059767" cy="365125"/>
          </a:xfrm>
        </p:spPr>
        <p:txBody>
          <a:bodyPr/>
          <a:lstStyle>
            <a:lvl1pPr>
              <a:defRPr/>
            </a:lvl1pPr>
          </a:lstStyle>
          <a:p>
            <a:pPr>
              <a:defRPr/>
            </a:pPr>
            <a:r>
              <a:rPr lang="en-US"/>
              <a:t>May 28, 2019</a:t>
            </a:r>
          </a:p>
        </p:txBody>
      </p:sp>
      <p:sp>
        <p:nvSpPr>
          <p:cNvPr id="8" name="Slide Number Placeholder 6"/>
          <p:cNvSpPr>
            <a:spLocks noGrp="1"/>
          </p:cNvSpPr>
          <p:nvPr>
            <p:ph type="sldNum" sz="quarter" idx="12"/>
          </p:nvPr>
        </p:nvSpPr>
        <p:spPr/>
        <p:txBody>
          <a:bodyPr/>
          <a:lstStyle>
            <a:lvl1pPr>
              <a:defRPr/>
            </a:lvl1pPr>
          </a:lstStyle>
          <a:p>
            <a:pPr>
              <a:defRPr/>
            </a:pPr>
            <a:fld id="{2394E988-83EC-4E9E-9EDB-8F5567264428}" type="slidenum">
              <a:rPr lang="en-US"/>
              <a:pPr>
                <a:defRPr/>
              </a:pPr>
              <a:t>‹#›</a:t>
            </a:fld>
            <a:endParaRPr lang="en-US"/>
          </a:p>
        </p:txBody>
      </p:sp>
    </p:spTree>
    <p:extLst>
      <p:ext uri="{BB962C8B-B14F-4D97-AF65-F5344CB8AC3E}">
        <p14:creationId xmlns:p14="http://schemas.microsoft.com/office/powerpoint/2010/main" val="2406906496"/>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Straight Connector 6"/>
          <p:cNvSpPr>
            <a:spLocks noChangeShapeType="1"/>
          </p:cNvSpPr>
          <p:nvPr/>
        </p:nvSpPr>
        <p:spPr bwMode="auto">
          <a:xfrm flipV="1">
            <a:off x="6096000" y="2200276"/>
            <a:ext cx="0" cy="4187825"/>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a:defRPr/>
            </a:pPr>
            <a:endParaRPr lang="en-US">
              <a:latin typeface="Arial" charset="0"/>
            </a:endParaRPr>
          </a:p>
        </p:txBody>
      </p:sp>
      <p:sp>
        <p:nvSpPr>
          <p:cNvPr id="8" name="Rectangle 7"/>
          <p:cNvSpPr>
            <a:spLocks noChangeArrowheads="1"/>
          </p:cNvSpPr>
          <p:nvPr/>
        </p:nvSpPr>
        <p:spPr bwMode="white">
          <a:xfrm>
            <a:off x="0" y="0"/>
            <a:ext cx="12192000" cy="1447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9" name="Rectangle 8"/>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10" name="Rectangle 9"/>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11" name="Rectangle 10"/>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12" name="Rectangle 11"/>
          <p:cNvSpPr/>
          <p:nvPr/>
        </p:nvSpPr>
        <p:spPr>
          <a:xfrm>
            <a:off x="203200" y="1371600"/>
            <a:ext cx="11777133"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3" name="Rectangle 12"/>
          <p:cNvSpPr>
            <a:spLocks noChangeArrowheads="1"/>
          </p:cNvSpPr>
          <p:nvPr/>
        </p:nvSpPr>
        <p:spPr bwMode="auto">
          <a:xfrm>
            <a:off x="194734" y="6391275"/>
            <a:ext cx="11777133"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14" name="Straight Connector 13"/>
          <p:cNvSpPr>
            <a:spLocks noChangeShapeType="1"/>
          </p:cNvSpPr>
          <p:nvPr/>
        </p:nvSpPr>
        <p:spPr bwMode="auto">
          <a:xfrm>
            <a:off x="203200" y="1279525"/>
            <a:ext cx="11777133"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latin typeface="Arial" charset="0"/>
            </a:endParaRPr>
          </a:p>
        </p:txBody>
      </p:sp>
      <p:sp>
        <p:nvSpPr>
          <p:cNvPr id="15" name="Rectangle 14"/>
          <p:cNvSpPr>
            <a:spLocks noChangeArrowheads="1"/>
          </p:cNvSpPr>
          <p:nvPr/>
        </p:nvSpPr>
        <p:spPr bwMode="auto">
          <a:xfrm>
            <a:off x="203200" y="155575"/>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latin typeface="Arial" charset="0"/>
            </a:endParaRPr>
          </a:p>
        </p:txBody>
      </p:sp>
      <p:sp>
        <p:nvSpPr>
          <p:cNvPr id="16" name="Oval 15"/>
          <p:cNvSpPr/>
          <p:nvPr/>
        </p:nvSpPr>
        <p:spPr>
          <a:xfrm>
            <a:off x="5689600" y="955675"/>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7" name="Oval 16"/>
          <p:cNvSpPr/>
          <p:nvPr/>
        </p:nvSpPr>
        <p:spPr>
          <a:xfrm>
            <a:off x="5816600" y="1050925"/>
            <a:ext cx="5588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402336" y="1524000"/>
            <a:ext cx="5386917"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6388441" y="1524000"/>
            <a:ext cx="5389033"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24" name="Content Placeholder 23"/>
          <p:cNvSpPr>
            <a:spLocks noGrp="1"/>
          </p:cNvSpPr>
          <p:nvPr>
            <p:ph sz="quarter" idx="2"/>
          </p:nvPr>
        </p:nvSpPr>
        <p:spPr>
          <a:xfrm>
            <a:off x="402336" y="2471383"/>
            <a:ext cx="5388864" cy="38184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Content Placeholder 25"/>
          <p:cNvSpPr>
            <a:spLocks noGrp="1"/>
          </p:cNvSpPr>
          <p:nvPr>
            <p:ph sz="quarter" idx="4"/>
          </p:nvPr>
        </p:nvSpPr>
        <p:spPr>
          <a:xfrm>
            <a:off x="6400800" y="2471383"/>
            <a:ext cx="5384800" cy="38221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itle 22"/>
          <p:cNvSpPr>
            <a:spLocks noGrp="1"/>
          </p:cNvSpPr>
          <p:nvPr>
            <p:ph type="title"/>
          </p:nvPr>
        </p:nvSpPr>
        <p:spPr/>
        <p:txBody>
          <a:bodyPr rtlCol="0"/>
          <a:lstStyle/>
          <a:p>
            <a:r>
              <a:rPr lang="en-US"/>
              <a:t>Click to edit Master title style</a:t>
            </a:r>
          </a:p>
        </p:txBody>
      </p:sp>
      <p:sp>
        <p:nvSpPr>
          <p:cNvPr id="18" name="Date Placeholder 6"/>
          <p:cNvSpPr>
            <a:spLocks noGrp="1"/>
          </p:cNvSpPr>
          <p:nvPr>
            <p:ph type="dt" sz="half" idx="10"/>
          </p:nvPr>
        </p:nvSpPr>
        <p:spPr/>
        <p:txBody>
          <a:bodyPr/>
          <a:lstStyle>
            <a:lvl1pPr>
              <a:defRPr/>
            </a:lvl1pPr>
          </a:lstStyle>
          <a:p>
            <a:pPr>
              <a:defRPr/>
            </a:pPr>
            <a:r>
              <a:rPr lang="en-US"/>
              <a:t>May 28, 2019</a:t>
            </a:r>
          </a:p>
        </p:txBody>
      </p:sp>
      <p:sp>
        <p:nvSpPr>
          <p:cNvPr id="19" name="Footer Placeholder 7"/>
          <p:cNvSpPr>
            <a:spLocks noGrp="1"/>
          </p:cNvSpPr>
          <p:nvPr>
            <p:ph type="ftr" sz="quarter" idx="11"/>
          </p:nvPr>
        </p:nvSpPr>
        <p:spPr>
          <a:xfrm>
            <a:off x="406400" y="6410326"/>
            <a:ext cx="4775200" cy="365125"/>
          </a:xfrm>
        </p:spPr>
        <p:txBody>
          <a:bodyPr/>
          <a:lstStyle>
            <a:lvl1pPr>
              <a:defRPr/>
            </a:lvl1pPr>
          </a:lstStyle>
          <a:p>
            <a:pPr>
              <a:defRPr/>
            </a:pPr>
            <a:endParaRPr lang="en-US"/>
          </a:p>
        </p:txBody>
      </p:sp>
      <p:sp>
        <p:nvSpPr>
          <p:cNvPr id="20" name="Slide Number Placeholder 8"/>
          <p:cNvSpPr>
            <a:spLocks noGrp="1"/>
          </p:cNvSpPr>
          <p:nvPr>
            <p:ph type="sldNum" sz="quarter" idx="12"/>
          </p:nvPr>
        </p:nvSpPr>
        <p:spPr>
          <a:xfrm>
            <a:off x="5791200" y="1042989"/>
            <a:ext cx="609600" cy="441325"/>
          </a:xfrm>
        </p:spPr>
        <p:txBody>
          <a:bodyPr/>
          <a:lstStyle>
            <a:lvl1pPr algn="ctr">
              <a:defRPr/>
            </a:lvl1pPr>
          </a:lstStyle>
          <a:p>
            <a:pPr>
              <a:defRPr/>
            </a:pPr>
            <a:fld id="{56D41C94-7E3F-465F-BD75-46D7E215BACA}" type="slidenum">
              <a:rPr lang="en-US"/>
              <a:pPr>
                <a:defRPr/>
              </a:pPr>
              <a:t>‹#›</a:t>
            </a:fld>
            <a:endParaRPr lang="en-US"/>
          </a:p>
        </p:txBody>
      </p:sp>
    </p:spTree>
    <p:extLst>
      <p:ext uri="{BB962C8B-B14F-4D97-AF65-F5344CB8AC3E}">
        <p14:creationId xmlns:p14="http://schemas.microsoft.com/office/powerpoint/2010/main" val="4056201249"/>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r>
              <a:rPr lang="en-US"/>
              <a:t>May 28, 2019</a:t>
            </a:r>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a:xfrm>
            <a:off x="5791200" y="1036639"/>
            <a:ext cx="609600" cy="441325"/>
          </a:xfrm>
        </p:spPr>
        <p:txBody>
          <a:bodyPr/>
          <a:lstStyle>
            <a:lvl1pPr>
              <a:defRPr/>
            </a:lvl1pPr>
          </a:lstStyle>
          <a:p>
            <a:pPr>
              <a:defRPr/>
            </a:pPr>
            <a:fld id="{E3D4F99A-EE8E-4FD7-A2A6-44FB99B97A55}" type="slidenum">
              <a:rPr lang="en-US"/>
              <a:pPr>
                <a:defRPr/>
              </a:pPr>
              <a:t>‹#›</a:t>
            </a:fld>
            <a:endParaRPr lang="en-US"/>
          </a:p>
        </p:txBody>
      </p:sp>
    </p:spTree>
    <p:extLst>
      <p:ext uri="{BB962C8B-B14F-4D97-AF65-F5344CB8AC3E}">
        <p14:creationId xmlns:p14="http://schemas.microsoft.com/office/powerpoint/2010/main" val="36132243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3" name="Rectangle 2"/>
          <p:cNvSpPr>
            <a:spLocks noChangeArrowheads="1"/>
          </p:cNvSpPr>
          <p:nvPr/>
        </p:nvSpPr>
        <p:spPr bwMode="white">
          <a:xfrm>
            <a:off x="0" y="1"/>
            <a:ext cx="12192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4" name="Rectangle 3"/>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5" name="Rectangle 4"/>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6" name="Rectangle 5"/>
          <p:cNvSpPr>
            <a:spLocks noChangeArrowheads="1"/>
          </p:cNvSpPr>
          <p:nvPr/>
        </p:nvSpPr>
        <p:spPr bwMode="auto">
          <a:xfrm>
            <a:off x="194734" y="6391276"/>
            <a:ext cx="11777133"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7" name="Rectangle 6"/>
          <p:cNvSpPr>
            <a:spLocks noChangeArrowheads="1"/>
          </p:cNvSpPr>
          <p:nvPr/>
        </p:nvSpPr>
        <p:spPr bwMode="auto">
          <a:xfrm>
            <a:off x="203200" y="158750"/>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latin typeface="Arial" charset="0"/>
            </a:endParaRPr>
          </a:p>
        </p:txBody>
      </p:sp>
      <p:sp>
        <p:nvSpPr>
          <p:cNvPr id="8" name="Date Placeholder 1"/>
          <p:cNvSpPr>
            <a:spLocks noGrp="1"/>
          </p:cNvSpPr>
          <p:nvPr>
            <p:ph type="dt" sz="half" idx="10"/>
          </p:nvPr>
        </p:nvSpPr>
        <p:spPr/>
        <p:txBody>
          <a:bodyPr/>
          <a:lstStyle>
            <a:lvl1pPr>
              <a:defRPr/>
            </a:lvl1pPr>
          </a:lstStyle>
          <a:p>
            <a:pPr>
              <a:defRPr/>
            </a:pPr>
            <a:r>
              <a:rPr lang="en-US"/>
              <a:t>May 28, 2019</a:t>
            </a:r>
          </a:p>
        </p:txBody>
      </p:sp>
      <p:sp>
        <p:nvSpPr>
          <p:cNvPr id="9" name="Footer Placeholder 2"/>
          <p:cNvSpPr>
            <a:spLocks noGrp="1"/>
          </p:cNvSpPr>
          <p:nvPr>
            <p:ph type="ftr" sz="quarter" idx="11"/>
          </p:nvPr>
        </p:nvSpPr>
        <p:spPr/>
        <p:txBody>
          <a:bodyPr/>
          <a:lstStyle>
            <a:lvl1pPr>
              <a:defRPr/>
            </a:lvl1pPr>
          </a:lstStyle>
          <a:p>
            <a:pPr>
              <a:defRPr/>
            </a:pPr>
            <a:endParaRPr lang="en-US" dirty="0"/>
          </a:p>
        </p:txBody>
      </p:sp>
      <p:sp>
        <p:nvSpPr>
          <p:cNvPr id="10" name="Slide Number Placeholder 3"/>
          <p:cNvSpPr>
            <a:spLocks noGrp="1"/>
          </p:cNvSpPr>
          <p:nvPr>
            <p:ph type="sldNum" sz="quarter" idx="12"/>
          </p:nvPr>
        </p:nvSpPr>
        <p:spPr>
          <a:xfrm>
            <a:off x="5689600" y="6324601"/>
            <a:ext cx="812800" cy="441325"/>
          </a:xfrm>
        </p:spPr>
        <p:txBody>
          <a:bodyPr/>
          <a:lstStyle>
            <a:lvl1pPr>
              <a:defRPr>
                <a:solidFill>
                  <a:srgbClr val="FFFFFF"/>
                </a:solidFill>
              </a:defRPr>
            </a:lvl1pPr>
          </a:lstStyle>
          <a:p>
            <a:pPr>
              <a:defRPr/>
            </a:pPr>
            <a:fld id="{27269694-E173-4FCF-994C-C305CC30FFB8}" type="slidenum">
              <a:rPr lang="en-US"/>
              <a:pPr>
                <a:defRPr/>
              </a:pPr>
              <a:t>‹#›</a:t>
            </a:fld>
            <a:endParaRPr lang="en-US"/>
          </a:p>
        </p:txBody>
      </p:sp>
    </p:spTree>
    <p:extLst>
      <p:ext uri="{BB962C8B-B14F-4D97-AF65-F5344CB8AC3E}">
        <p14:creationId xmlns:p14="http://schemas.microsoft.com/office/powerpoint/2010/main" val="2429753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a:spLocks noChangeArrowheads="1"/>
          </p:cNvSpPr>
          <p:nvPr/>
        </p:nvSpPr>
        <p:spPr bwMode="auto">
          <a:xfrm>
            <a:off x="203200" y="152400"/>
            <a:ext cx="11777133"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6" name="Rectangle 5"/>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7" name="Rectangle 6"/>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8" name="Rectangle 7"/>
          <p:cNvSpPr>
            <a:spLocks noChangeArrowheads="1"/>
          </p:cNvSpPr>
          <p:nvPr/>
        </p:nvSpPr>
        <p:spPr bwMode="white">
          <a:xfrm>
            <a:off x="0" y="1"/>
            <a:ext cx="12192000" cy="119063"/>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9" name="Rectangle 8"/>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10" name="Rectangle 9"/>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1" name="Rectangle 10"/>
          <p:cNvSpPr>
            <a:spLocks noChangeArrowheads="1"/>
          </p:cNvSpPr>
          <p:nvPr/>
        </p:nvSpPr>
        <p:spPr bwMode="auto">
          <a:xfrm>
            <a:off x="203200" y="152400"/>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latin typeface="Arial" charset="0"/>
            </a:endParaRPr>
          </a:p>
        </p:txBody>
      </p:sp>
      <p:sp>
        <p:nvSpPr>
          <p:cNvPr id="12" name="Straight Connector 11"/>
          <p:cNvSpPr>
            <a:spLocks noChangeShapeType="1"/>
          </p:cNvSpPr>
          <p:nvPr/>
        </p:nvSpPr>
        <p:spPr bwMode="auto">
          <a:xfrm>
            <a:off x="203200" y="533400"/>
            <a:ext cx="11777133"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latin typeface="Arial" charset="0"/>
            </a:endParaRPr>
          </a:p>
        </p:txBody>
      </p:sp>
      <p:sp>
        <p:nvSpPr>
          <p:cNvPr id="13" name="Oval 12"/>
          <p:cNvSpPr/>
          <p:nvPr/>
        </p:nvSpPr>
        <p:spPr>
          <a:xfrm>
            <a:off x="1727200" y="228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Oval 13"/>
          <p:cNvSpPr/>
          <p:nvPr/>
        </p:nvSpPr>
        <p:spPr>
          <a:xfrm>
            <a:off x="1854200" y="323850"/>
            <a:ext cx="5588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5" name="Rectangle 14"/>
          <p:cNvSpPr>
            <a:spLocks noChangeArrowheads="1"/>
          </p:cNvSpPr>
          <p:nvPr/>
        </p:nvSpPr>
        <p:spPr bwMode="auto">
          <a:xfrm>
            <a:off x="198967" y="6388101"/>
            <a:ext cx="11777133"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2" name="Title 1"/>
          <p:cNvSpPr>
            <a:spLocks noGrp="1"/>
          </p:cNvSpPr>
          <p:nvPr>
            <p:ph type="title"/>
          </p:nvPr>
        </p:nvSpPr>
        <p:spPr>
          <a:xfrm>
            <a:off x="508000" y="914400"/>
            <a:ext cx="3149600" cy="990600"/>
          </a:xfrm>
        </p:spPr>
        <p:txBody>
          <a:bodyPr>
            <a:noAutofit/>
          </a:bodyPr>
          <a:lstStyle>
            <a:lvl1pPr algn="l">
              <a:buNone/>
              <a:defRPr sz="2200" b="1">
                <a:solidFill>
                  <a:srgbClr val="FFFFFF"/>
                </a:solidFill>
              </a:defRPr>
            </a:lvl1pPr>
          </a:lstStyle>
          <a:p>
            <a:r>
              <a:rPr lang="en-US"/>
              <a:t>Click to edit Master title style</a:t>
            </a:r>
          </a:p>
        </p:txBody>
      </p:sp>
      <p:sp>
        <p:nvSpPr>
          <p:cNvPr id="3" name="Text Placeholder 2"/>
          <p:cNvSpPr>
            <a:spLocks noGrp="1"/>
          </p:cNvSpPr>
          <p:nvPr>
            <p:ph type="body" idx="2"/>
          </p:nvPr>
        </p:nvSpPr>
        <p:spPr>
          <a:xfrm>
            <a:off x="508000" y="1981201"/>
            <a:ext cx="31496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20" name="Content Placeholder 19"/>
          <p:cNvSpPr>
            <a:spLocks noGrp="1"/>
          </p:cNvSpPr>
          <p:nvPr>
            <p:ph sz="quarter" idx="1"/>
          </p:nvPr>
        </p:nvSpPr>
        <p:spPr>
          <a:xfrm>
            <a:off x="4165600" y="685800"/>
            <a:ext cx="7518400" cy="541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Slide Number Placeholder 6"/>
          <p:cNvSpPr>
            <a:spLocks noGrp="1"/>
          </p:cNvSpPr>
          <p:nvPr>
            <p:ph type="sldNum" sz="quarter" idx="10"/>
          </p:nvPr>
        </p:nvSpPr>
        <p:spPr>
          <a:xfrm>
            <a:off x="1828800" y="312739"/>
            <a:ext cx="609600" cy="441325"/>
          </a:xfrm>
        </p:spPr>
        <p:txBody>
          <a:bodyPr/>
          <a:lstStyle>
            <a:lvl1pPr>
              <a:defRPr>
                <a:solidFill>
                  <a:schemeClr val="accent3">
                    <a:shade val="75000"/>
                  </a:schemeClr>
                </a:solidFill>
              </a:defRPr>
            </a:lvl1pPr>
          </a:lstStyle>
          <a:p>
            <a:pPr>
              <a:defRPr/>
            </a:pPr>
            <a:fld id="{2F892362-F130-44BF-85CC-CDBB01323506}" type="slidenum">
              <a:rPr lang="en-US"/>
              <a:pPr>
                <a:defRPr/>
              </a:pPr>
              <a:t>‹#›</a:t>
            </a:fld>
            <a:endParaRPr lang="en-US"/>
          </a:p>
        </p:txBody>
      </p:sp>
      <p:sp>
        <p:nvSpPr>
          <p:cNvPr id="17" name="Date Placeholder 4"/>
          <p:cNvSpPr>
            <a:spLocks noGrp="1"/>
          </p:cNvSpPr>
          <p:nvPr>
            <p:ph type="dt" sz="half" idx="11"/>
          </p:nvPr>
        </p:nvSpPr>
        <p:spPr/>
        <p:txBody>
          <a:bodyPr/>
          <a:lstStyle>
            <a:lvl1pPr>
              <a:defRPr/>
            </a:lvl1pPr>
          </a:lstStyle>
          <a:p>
            <a:pPr>
              <a:defRPr/>
            </a:pPr>
            <a:r>
              <a:rPr lang="en-US"/>
              <a:t>May 28, 2019</a:t>
            </a:r>
          </a:p>
        </p:txBody>
      </p:sp>
      <p:sp>
        <p:nvSpPr>
          <p:cNvPr id="18" name="Footer Placeholder 5"/>
          <p:cNvSpPr>
            <a:spLocks noGrp="1"/>
          </p:cNvSpPr>
          <p:nvPr>
            <p:ph type="ftr" sz="quarter" idx="12"/>
          </p:nvPr>
        </p:nvSpPr>
        <p:spPr>
          <a:xfrm>
            <a:off x="402168" y="6410326"/>
            <a:ext cx="4510617" cy="366713"/>
          </a:xfrm>
        </p:spPr>
        <p:txBody>
          <a:bodyPr/>
          <a:lstStyle>
            <a:lvl1pPr>
              <a:defRPr/>
            </a:lvl1pPr>
          </a:lstStyle>
          <a:p>
            <a:pPr>
              <a:defRPr/>
            </a:pPr>
            <a:endParaRPr lang="en-US"/>
          </a:p>
        </p:txBody>
      </p:sp>
    </p:spTree>
    <p:extLst>
      <p:ext uri="{BB962C8B-B14F-4D97-AF65-F5344CB8AC3E}">
        <p14:creationId xmlns:p14="http://schemas.microsoft.com/office/powerpoint/2010/main" val="3910012922"/>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203200" y="533400"/>
            <a:ext cx="11777133"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latin typeface="Arial" charset="0"/>
            </a:endParaRPr>
          </a:p>
        </p:txBody>
      </p:sp>
      <p:sp>
        <p:nvSpPr>
          <p:cNvPr id="6" name="Rectangle 5"/>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7" name="Rectangle 6"/>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8" name="Rectangle 7"/>
          <p:cNvSpPr>
            <a:spLocks noChangeArrowheads="1"/>
          </p:cNvSpPr>
          <p:nvPr/>
        </p:nvSpPr>
        <p:spPr bwMode="white">
          <a:xfrm>
            <a:off x="0" y="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9" name="Rectangle 8"/>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dirty="0">
              <a:latin typeface="Arial" charset="0"/>
            </a:endParaRPr>
          </a:p>
        </p:txBody>
      </p:sp>
      <p:sp>
        <p:nvSpPr>
          <p:cNvPr id="10" name="Rectangle 9"/>
          <p:cNvSpPr>
            <a:spLocks noChangeArrowheads="1"/>
          </p:cNvSpPr>
          <p:nvPr/>
        </p:nvSpPr>
        <p:spPr bwMode="auto">
          <a:xfrm>
            <a:off x="203200" y="152401"/>
            <a:ext cx="11777133"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11" name="Rectangle 10"/>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2" name="Rectangle 11"/>
          <p:cNvSpPr>
            <a:spLocks noChangeArrowheads="1"/>
          </p:cNvSpPr>
          <p:nvPr/>
        </p:nvSpPr>
        <p:spPr bwMode="auto">
          <a:xfrm>
            <a:off x="203200" y="155575"/>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latin typeface="Arial" charset="0"/>
            </a:endParaRPr>
          </a:p>
        </p:txBody>
      </p:sp>
      <p:sp>
        <p:nvSpPr>
          <p:cNvPr id="13" name="Oval 12"/>
          <p:cNvSpPr/>
          <p:nvPr/>
        </p:nvSpPr>
        <p:spPr>
          <a:xfrm>
            <a:off x="1727200" y="228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Oval 13"/>
          <p:cNvSpPr/>
          <p:nvPr/>
        </p:nvSpPr>
        <p:spPr>
          <a:xfrm>
            <a:off x="1854200" y="323850"/>
            <a:ext cx="5588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5" name="Rectangle 14"/>
          <p:cNvSpPr>
            <a:spLocks noChangeArrowheads="1"/>
          </p:cNvSpPr>
          <p:nvPr/>
        </p:nvSpPr>
        <p:spPr bwMode="auto">
          <a:xfrm>
            <a:off x="198967" y="6388101"/>
            <a:ext cx="11777133"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2" name="Title 1"/>
          <p:cNvSpPr>
            <a:spLocks noGrp="1"/>
          </p:cNvSpPr>
          <p:nvPr>
            <p:ph type="title"/>
          </p:nvPr>
        </p:nvSpPr>
        <p:spPr>
          <a:xfrm>
            <a:off x="4000500" y="5029200"/>
            <a:ext cx="7823200" cy="1219200"/>
          </a:xfrm>
        </p:spPr>
        <p:txBody>
          <a:bodyPr anchor="t">
            <a:noAutofit/>
          </a:bodyPr>
          <a:lstStyle>
            <a:lvl1pPr algn="l">
              <a:buNone/>
              <a:defRPr sz="2400" b="1">
                <a:solidFill>
                  <a:schemeClr val="tx2"/>
                </a:solidFill>
              </a:defRPr>
            </a:lvl1pPr>
          </a:lstStyle>
          <a:p>
            <a:r>
              <a:rPr lang="en-US"/>
              <a:t>Click to edit Master title style</a:t>
            </a:r>
          </a:p>
        </p:txBody>
      </p:sp>
      <p:sp>
        <p:nvSpPr>
          <p:cNvPr id="3" name="Picture Placeholder 2"/>
          <p:cNvSpPr>
            <a:spLocks noGrp="1"/>
          </p:cNvSpPr>
          <p:nvPr>
            <p:ph type="pic" idx="1"/>
          </p:nvPr>
        </p:nvSpPr>
        <p:spPr>
          <a:xfrm>
            <a:off x="4000500" y="609600"/>
            <a:ext cx="7823200" cy="4267200"/>
          </a:xfrm>
        </p:spPr>
        <p:txBody>
          <a:bodyPr>
            <a:normAutofit/>
          </a:bodyPr>
          <a:lstStyle>
            <a:lvl1pPr marL="0" indent="0">
              <a:buNone/>
              <a:defRPr sz="32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508000" y="990600"/>
            <a:ext cx="32512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a:t>Click to edit Master text styles</a:t>
            </a:r>
          </a:p>
        </p:txBody>
      </p:sp>
      <p:sp>
        <p:nvSpPr>
          <p:cNvPr id="16" name="Slide Number Placeholder 6"/>
          <p:cNvSpPr>
            <a:spLocks noGrp="1"/>
          </p:cNvSpPr>
          <p:nvPr>
            <p:ph type="sldNum" sz="quarter" idx="10"/>
          </p:nvPr>
        </p:nvSpPr>
        <p:spPr>
          <a:xfrm>
            <a:off x="1828800" y="312739"/>
            <a:ext cx="609600" cy="441325"/>
          </a:xfrm>
        </p:spPr>
        <p:txBody>
          <a:bodyPr/>
          <a:lstStyle>
            <a:lvl1pPr>
              <a:defRPr/>
            </a:lvl1pPr>
          </a:lstStyle>
          <a:p>
            <a:pPr>
              <a:defRPr/>
            </a:pPr>
            <a:fld id="{7947489B-3D3C-4624-AC5F-C9EF89F7421E}" type="slidenum">
              <a:rPr lang="en-US"/>
              <a:pPr>
                <a:defRPr/>
              </a:pPr>
              <a:t>‹#›</a:t>
            </a:fld>
            <a:endParaRPr lang="en-US"/>
          </a:p>
        </p:txBody>
      </p:sp>
      <p:sp>
        <p:nvSpPr>
          <p:cNvPr id="17" name="Date Placeholder 4"/>
          <p:cNvSpPr>
            <a:spLocks noGrp="1"/>
          </p:cNvSpPr>
          <p:nvPr>
            <p:ph type="dt" sz="half" idx="11"/>
          </p:nvPr>
        </p:nvSpPr>
        <p:spPr>
          <a:xfrm>
            <a:off x="7717367" y="6405564"/>
            <a:ext cx="4059767" cy="365125"/>
          </a:xfrm>
        </p:spPr>
        <p:txBody>
          <a:bodyPr/>
          <a:lstStyle>
            <a:lvl1pPr>
              <a:defRPr/>
            </a:lvl1pPr>
          </a:lstStyle>
          <a:p>
            <a:pPr>
              <a:defRPr/>
            </a:pPr>
            <a:r>
              <a:rPr lang="en-US"/>
              <a:t>May 28, 2019</a:t>
            </a:r>
          </a:p>
        </p:txBody>
      </p:sp>
      <p:sp>
        <p:nvSpPr>
          <p:cNvPr id="18" name="Footer Placeholder 5"/>
          <p:cNvSpPr>
            <a:spLocks noGrp="1"/>
          </p:cNvSpPr>
          <p:nvPr>
            <p:ph type="ftr" sz="quarter" idx="12"/>
          </p:nvPr>
        </p:nvSpPr>
        <p:spPr>
          <a:xfrm>
            <a:off x="402168" y="6410326"/>
            <a:ext cx="4779433" cy="366713"/>
          </a:xfrm>
        </p:spPr>
        <p:txBody>
          <a:bodyPr/>
          <a:lstStyle>
            <a:lvl1pPr>
              <a:defRPr/>
            </a:lvl1pPr>
          </a:lstStyle>
          <a:p>
            <a:pPr>
              <a:defRPr/>
            </a:pPr>
            <a:endParaRPr lang="en-US"/>
          </a:p>
        </p:txBody>
      </p:sp>
    </p:spTree>
    <p:extLst>
      <p:ext uri="{BB962C8B-B14F-4D97-AF65-F5344CB8AC3E}">
        <p14:creationId xmlns:p14="http://schemas.microsoft.com/office/powerpoint/2010/main" val="329913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May 28, 2019</a:t>
            </a:r>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8F055F2-6143-44A7-9628-D93157DF18AA}" type="slidenum">
              <a:rPr lang="en-US"/>
              <a:pPr>
                <a:defRPr/>
              </a:pPr>
              <a:t>‹#›</a:t>
            </a:fld>
            <a:endParaRPr lang="en-US"/>
          </a:p>
        </p:txBody>
      </p:sp>
    </p:spTree>
    <p:extLst>
      <p:ext uri="{BB962C8B-B14F-4D97-AF65-F5344CB8AC3E}">
        <p14:creationId xmlns:p14="http://schemas.microsoft.com/office/powerpoint/2010/main" val="3957412492"/>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5" name="Rectangle 4"/>
          <p:cNvSpPr>
            <a:spLocks noChangeArrowheads="1"/>
          </p:cNvSpPr>
          <p:nvPr/>
        </p:nvSpPr>
        <p:spPr bwMode="white">
          <a:xfrm>
            <a:off x="9347200" y="0"/>
            <a:ext cx="28448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6" name="Rectangle 5"/>
          <p:cNvSpPr>
            <a:spLocks noChangeArrowheads="1"/>
          </p:cNvSpPr>
          <p:nvPr/>
        </p:nvSpPr>
        <p:spPr bwMode="white">
          <a:xfrm>
            <a:off x="0" y="1"/>
            <a:ext cx="12192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7" name="Rectangle 6"/>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8" name="Rectangle 7"/>
          <p:cNvSpPr>
            <a:spLocks noChangeArrowheads="1"/>
          </p:cNvSpPr>
          <p:nvPr/>
        </p:nvSpPr>
        <p:spPr bwMode="auto">
          <a:xfrm>
            <a:off x="194734" y="6391276"/>
            <a:ext cx="11777133"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9" name="Rectangle 8"/>
          <p:cNvSpPr>
            <a:spLocks noChangeArrowheads="1"/>
          </p:cNvSpPr>
          <p:nvPr/>
        </p:nvSpPr>
        <p:spPr bwMode="auto">
          <a:xfrm>
            <a:off x="203200" y="155575"/>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latin typeface="Arial" charset="0"/>
            </a:endParaRPr>
          </a:p>
        </p:txBody>
      </p:sp>
      <p:sp>
        <p:nvSpPr>
          <p:cNvPr id="10" name="Straight Connector 9"/>
          <p:cNvSpPr>
            <a:spLocks noChangeShapeType="1"/>
          </p:cNvSpPr>
          <p:nvPr/>
        </p:nvSpPr>
        <p:spPr bwMode="auto">
          <a:xfrm rot="5400000">
            <a:off x="6402388"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latin typeface="Arial" charset="0"/>
            </a:endParaRPr>
          </a:p>
        </p:txBody>
      </p:sp>
      <p:sp>
        <p:nvSpPr>
          <p:cNvPr id="11" name="Oval 10"/>
          <p:cNvSpPr/>
          <p:nvPr/>
        </p:nvSpPr>
        <p:spPr>
          <a:xfrm>
            <a:off x="9118600" y="2925763"/>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2" name="Oval 11"/>
          <p:cNvSpPr/>
          <p:nvPr/>
        </p:nvSpPr>
        <p:spPr>
          <a:xfrm>
            <a:off x="9245600" y="3021013"/>
            <a:ext cx="560917"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Vertical Text Placeholder 2"/>
          <p:cNvSpPr>
            <a:spLocks noGrp="1"/>
          </p:cNvSpPr>
          <p:nvPr>
            <p:ph type="body" orient="vert" idx="1"/>
          </p:nvPr>
        </p:nvSpPr>
        <p:spPr>
          <a:xfrm>
            <a:off x="406400" y="304800"/>
            <a:ext cx="8737600" cy="582136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Vertical Title 1"/>
          <p:cNvSpPr>
            <a:spLocks noGrp="1"/>
          </p:cNvSpPr>
          <p:nvPr>
            <p:ph type="title" orient="vert"/>
          </p:nvPr>
        </p:nvSpPr>
        <p:spPr>
          <a:xfrm>
            <a:off x="9855200" y="304802"/>
            <a:ext cx="1930400" cy="5851525"/>
          </a:xfrm>
        </p:spPr>
        <p:txBody>
          <a:bodyPr vert="eaVert"/>
          <a:lstStyle/>
          <a:p>
            <a:r>
              <a:rPr lang="en-US"/>
              <a:t>Click to edit Master title style</a:t>
            </a:r>
          </a:p>
        </p:txBody>
      </p:sp>
      <p:sp>
        <p:nvSpPr>
          <p:cNvPr id="13" name="Slide Number Placeholder 5"/>
          <p:cNvSpPr>
            <a:spLocks noGrp="1"/>
          </p:cNvSpPr>
          <p:nvPr>
            <p:ph type="sldNum" sz="quarter" idx="10"/>
          </p:nvPr>
        </p:nvSpPr>
        <p:spPr>
          <a:xfrm>
            <a:off x="9220200" y="3009901"/>
            <a:ext cx="609600" cy="441325"/>
          </a:xfrm>
        </p:spPr>
        <p:txBody>
          <a:bodyPr/>
          <a:lstStyle>
            <a:lvl1pPr>
              <a:defRPr/>
            </a:lvl1pPr>
          </a:lstStyle>
          <a:p>
            <a:pPr>
              <a:defRPr/>
            </a:pPr>
            <a:fld id="{EC75AE35-F179-484F-912A-1B51971F26BA}" type="slidenum">
              <a:rPr lang="en-US"/>
              <a:pPr>
                <a:defRPr/>
              </a:pPr>
              <a:t>‹#›</a:t>
            </a:fld>
            <a:endParaRPr lang="en-US"/>
          </a:p>
        </p:txBody>
      </p:sp>
      <p:sp>
        <p:nvSpPr>
          <p:cNvPr id="14" name="Date Placeholder 3"/>
          <p:cNvSpPr>
            <a:spLocks noGrp="1"/>
          </p:cNvSpPr>
          <p:nvPr>
            <p:ph type="dt" sz="half" idx="11"/>
          </p:nvPr>
        </p:nvSpPr>
        <p:spPr/>
        <p:txBody>
          <a:bodyPr/>
          <a:lstStyle>
            <a:lvl1pPr>
              <a:defRPr/>
            </a:lvl1pPr>
          </a:lstStyle>
          <a:p>
            <a:pPr>
              <a:defRPr/>
            </a:pPr>
            <a:r>
              <a:rPr lang="en-US"/>
              <a:t>May 28, 2019</a:t>
            </a:r>
          </a:p>
        </p:txBody>
      </p:sp>
      <p:sp>
        <p:nvSpPr>
          <p:cNvPr id="15" name="Footer Placeholder 4"/>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84151473"/>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alpha val="39000"/>
          </a:schemeClr>
        </a:solidFill>
        <a:effectLst/>
      </p:bgPr>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16" name="Rectangle 15"/>
          <p:cNvSpPr>
            <a:spLocks noChangeArrowheads="1"/>
          </p:cNvSpPr>
          <p:nvPr/>
        </p:nvSpPr>
        <p:spPr bwMode="white">
          <a:xfrm>
            <a:off x="0" y="1"/>
            <a:ext cx="12192000" cy="139382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18" name="Rectangle 17"/>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19" name="Rectangle 18"/>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9" name="Rectangle 8"/>
          <p:cNvSpPr>
            <a:spLocks noChangeArrowheads="1"/>
          </p:cNvSpPr>
          <p:nvPr/>
        </p:nvSpPr>
        <p:spPr bwMode="auto">
          <a:xfrm>
            <a:off x="198967" y="6388101"/>
            <a:ext cx="11777133"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endParaRPr>
          </a:p>
        </p:txBody>
      </p:sp>
      <p:sp>
        <p:nvSpPr>
          <p:cNvPr id="14" name="Date Placeholder 13"/>
          <p:cNvSpPr>
            <a:spLocks noGrp="1"/>
          </p:cNvSpPr>
          <p:nvPr>
            <p:ph type="dt" sz="half" idx="2"/>
          </p:nvPr>
        </p:nvSpPr>
        <p:spPr>
          <a:xfrm>
            <a:off x="7721601" y="6405564"/>
            <a:ext cx="4059767" cy="365125"/>
          </a:xfrm>
          <a:prstGeom prst="rect">
            <a:avLst/>
          </a:prstGeom>
        </p:spPr>
        <p:txBody>
          <a:bodyPr vert="horz"/>
          <a:lstStyle>
            <a:lvl1pPr algn="r" eaLnBrk="1" latinLnBrk="0" hangingPunct="1">
              <a:defRPr kumimoji="0" sz="1400">
                <a:solidFill>
                  <a:srgbClr val="FFFFFF"/>
                </a:solidFill>
                <a:latin typeface="Arial" charset="0"/>
              </a:defRPr>
            </a:lvl1pPr>
          </a:lstStyle>
          <a:p>
            <a:pPr>
              <a:defRPr/>
            </a:pPr>
            <a:r>
              <a:rPr lang="en-US"/>
              <a:t>May 28, 2019</a:t>
            </a:r>
          </a:p>
        </p:txBody>
      </p:sp>
      <p:sp>
        <p:nvSpPr>
          <p:cNvPr id="3" name="Footer Placeholder 2"/>
          <p:cNvSpPr>
            <a:spLocks noGrp="1"/>
          </p:cNvSpPr>
          <p:nvPr>
            <p:ph type="ftr" sz="quarter" idx="3"/>
          </p:nvPr>
        </p:nvSpPr>
        <p:spPr>
          <a:xfrm>
            <a:off x="406400" y="6410326"/>
            <a:ext cx="4775200" cy="366713"/>
          </a:xfrm>
          <a:prstGeom prst="rect">
            <a:avLst/>
          </a:prstGeom>
        </p:spPr>
        <p:txBody>
          <a:bodyPr vert="horz"/>
          <a:lstStyle>
            <a:lvl1pPr algn="l" eaLnBrk="1" latinLnBrk="0" hangingPunct="1">
              <a:defRPr kumimoji="0" sz="1200">
                <a:solidFill>
                  <a:srgbClr val="FFFFFF"/>
                </a:solidFill>
                <a:latin typeface="Arial" charset="0"/>
              </a:defRPr>
            </a:lvl1pPr>
          </a:lstStyle>
          <a:p>
            <a:pPr>
              <a:defRPr/>
            </a:pPr>
            <a:endParaRPr lang="en-US"/>
          </a:p>
        </p:txBody>
      </p:sp>
      <p:sp>
        <p:nvSpPr>
          <p:cNvPr id="8" name="Rectangle 7"/>
          <p:cNvSpPr>
            <a:spLocks noChangeArrowheads="1"/>
          </p:cNvSpPr>
          <p:nvPr/>
        </p:nvSpPr>
        <p:spPr bwMode="auto">
          <a:xfrm>
            <a:off x="203200" y="155575"/>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latin typeface="Arial" charset="0"/>
            </a:endParaRPr>
          </a:p>
        </p:txBody>
      </p:sp>
      <p:sp>
        <p:nvSpPr>
          <p:cNvPr id="10" name="Straight Connector 9"/>
          <p:cNvSpPr>
            <a:spLocks noChangeShapeType="1"/>
          </p:cNvSpPr>
          <p:nvPr/>
        </p:nvSpPr>
        <p:spPr bwMode="auto">
          <a:xfrm>
            <a:off x="203200" y="1276350"/>
            <a:ext cx="11777133"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latin typeface="Arial" charset="0"/>
            </a:endParaRPr>
          </a:p>
        </p:txBody>
      </p:sp>
      <p:sp>
        <p:nvSpPr>
          <p:cNvPr id="12" name="Oval 11"/>
          <p:cNvSpPr/>
          <p:nvPr/>
        </p:nvSpPr>
        <p:spPr>
          <a:xfrm>
            <a:off x="5689600" y="955675"/>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5" name="Oval 14"/>
          <p:cNvSpPr/>
          <p:nvPr/>
        </p:nvSpPr>
        <p:spPr>
          <a:xfrm>
            <a:off x="5816600" y="1050925"/>
            <a:ext cx="5588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5791200" y="1039814"/>
            <a:ext cx="6096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latin typeface="Arial" charset="0"/>
              </a:defRPr>
            </a:lvl1pPr>
          </a:lstStyle>
          <a:p>
            <a:pPr>
              <a:defRPr/>
            </a:pPr>
            <a:fld id="{E1B59D82-E1FA-4F5B-A107-08AFBA6C286C}" type="slidenum">
              <a:rPr lang="en-US"/>
              <a:pPr>
                <a:defRPr/>
              </a:pPr>
              <a:t>‹#›</a:t>
            </a:fld>
            <a:endParaRPr lang="en-US"/>
          </a:p>
        </p:txBody>
      </p:sp>
      <p:sp>
        <p:nvSpPr>
          <p:cNvPr id="14350" name="Title Placeholder 21"/>
          <p:cNvSpPr>
            <a:spLocks noGrp="1"/>
          </p:cNvSpPr>
          <p:nvPr>
            <p:ph type="title"/>
          </p:nvPr>
        </p:nvSpPr>
        <p:spPr bwMode="auto">
          <a:xfrm>
            <a:off x="402167" y="228601"/>
            <a:ext cx="113792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4351" name="Text Placeholder 12"/>
          <p:cNvSpPr>
            <a:spLocks noGrp="1"/>
          </p:cNvSpPr>
          <p:nvPr>
            <p:ph type="body" idx="1"/>
          </p:nvPr>
        </p:nvSpPr>
        <p:spPr bwMode="auto">
          <a:xfrm>
            <a:off x="402167" y="1524000"/>
            <a:ext cx="113792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999" r:id="rId1"/>
    <p:sldLayoutId id="2147484000" r:id="rId2"/>
    <p:sldLayoutId id="2147484001" r:id="rId3"/>
    <p:sldLayoutId id="2147484002" r:id="rId4"/>
    <p:sldLayoutId id="2147484003" r:id="rId5"/>
    <p:sldLayoutId id="2147484004" r:id="rId6"/>
    <p:sldLayoutId id="2147484005" r:id="rId7"/>
    <p:sldLayoutId id="2147484006" r:id="rId8"/>
    <p:sldLayoutId id="2147484007" r:id="rId9"/>
    <p:sldLayoutId id="2147484008" r:id="rId10"/>
    <p:sldLayoutId id="2147484009" r:id="rId11"/>
  </p:sldLayoutIdLst>
  <p:hf hdr="0" ftr="0"/>
  <p:txStyles>
    <p:titleStyle>
      <a:lvl1pPr algn="ctr" rtl="0" eaLnBrk="0" fontAlgn="base" hangingPunct="0">
        <a:spcBef>
          <a:spcPct val="0"/>
        </a:spcBef>
        <a:spcAft>
          <a:spcPct val="0"/>
        </a:spcAft>
        <a:defRPr sz="3300" kern="12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itchFamily="18" charset="0"/>
        </a:defRPr>
      </a:lvl2pPr>
      <a:lvl3pPr algn="ctr" rtl="0" eaLnBrk="0" fontAlgn="base" hangingPunct="0">
        <a:spcBef>
          <a:spcPct val="0"/>
        </a:spcBef>
        <a:spcAft>
          <a:spcPct val="0"/>
        </a:spcAft>
        <a:defRPr sz="3300">
          <a:solidFill>
            <a:srgbClr val="7B9899"/>
          </a:solidFill>
          <a:latin typeface="Georgia" pitchFamily="18" charset="0"/>
        </a:defRPr>
      </a:lvl3pPr>
      <a:lvl4pPr algn="ctr" rtl="0" eaLnBrk="0" fontAlgn="base" hangingPunct="0">
        <a:spcBef>
          <a:spcPct val="0"/>
        </a:spcBef>
        <a:spcAft>
          <a:spcPct val="0"/>
        </a:spcAft>
        <a:defRPr sz="3300">
          <a:solidFill>
            <a:srgbClr val="7B9899"/>
          </a:solidFill>
          <a:latin typeface="Georgia" pitchFamily="18" charset="0"/>
        </a:defRPr>
      </a:lvl4pPr>
      <a:lvl5pPr algn="ctr" rtl="0" eaLnBrk="0" fontAlgn="base" hangingPunct="0">
        <a:spcBef>
          <a:spcPct val="0"/>
        </a:spcBef>
        <a:spcAft>
          <a:spcPct val="0"/>
        </a:spcAft>
        <a:defRPr sz="3300">
          <a:solidFill>
            <a:srgbClr val="7B9899"/>
          </a:solidFill>
          <a:latin typeface="Georgia" pitchFamily="18" charset="0"/>
        </a:defRPr>
      </a:lvl5pPr>
      <a:lvl6pPr marL="457200" algn="ctr" rtl="0" fontAlgn="base">
        <a:spcBef>
          <a:spcPct val="0"/>
        </a:spcBef>
        <a:spcAft>
          <a:spcPct val="0"/>
        </a:spcAft>
        <a:defRPr sz="3300">
          <a:solidFill>
            <a:srgbClr val="7B9899"/>
          </a:solidFill>
          <a:latin typeface="Georgia" pitchFamily="18" charset="0"/>
        </a:defRPr>
      </a:lvl6pPr>
      <a:lvl7pPr marL="914400" algn="ctr" rtl="0" fontAlgn="base">
        <a:spcBef>
          <a:spcPct val="0"/>
        </a:spcBef>
        <a:spcAft>
          <a:spcPct val="0"/>
        </a:spcAft>
        <a:defRPr sz="3300">
          <a:solidFill>
            <a:srgbClr val="7B9899"/>
          </a:solidFill>
          <a:latin typeface="Georgia" pitchFamily="18" charset="0"/>
        </a:defRPr>
      </a:lvl7pPr>
      <a:lvl8pPr marL="1371600" algn="ctr" rtl="0" fontAlgn="base">
        <a:spcBef>
          <a:spcPct val="0"/>
        </a:spcBef>
        <a:spcAft>
          <a:spcPct val="0"/>
        </a:spcAft>
        <a:defRPr sz="3300">
          <a:solidFill>
            <a:srgbClr val="7B9899"/>
          </a:solidFill>
          <a:latin typeface="Georgia" pitchFamily="18" charset="0"/>
        </a:defRPr>
      </a:lvl8pPr>
      <a:lvl9pPr marL="1828800" algn="ctr" rtl="0" fontAlgn="base">
        <a:spcBef>
          <a:spcPct val="0"/>
        </a:spcBef>
        <a:spcAft>
          <a:spcPct val="0"/>
        </a:spcAft>
        <a:defRPr sz="3300">
          <a:solidFill>
            <a:srgbClr val="7B9899"/>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 Id="rId5" Type="http://schemas.openxmlformats.org/officeDocument/2006/relationships/image" Target="../media/image11.emf"/><Relationship Id="rId4" Type="http://schemas.openxmlformats.org/officeDocument/2006/relationships/image" Target="../media/image10.emf"/></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0.emf"/></Relationships>
</file>

<file path=ppt/slides/_rels/slide1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3.emf"/></Relationships>
</file>

<file path=ppt/slides/_rels/slide24.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5.emf"/></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9.emf"/></Relationships>
</file>

<file path=ppt/slides/_rels/slide30.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image" Target="../media/image30.emf"/><Relationship Id="rId7" Type="http://schemas.openxmlformats.org/officeDocument/2006/relationships/image" Target="../media/image34.emf"/><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3.emf"/><Relationship Id="rId5" Type="http://schemas.openxmlformats.org/officeDocument/2006/relationships/image" Target="../media/image32.emf"/><Relationship Id="rId4" Type="http://schemas.openxmlformats.org/officeDocument/2006/relationships/image" Target="../media/image31.emf"/></Relationships>
</file>

<file path=ppt/slides/_rels/slide31.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828800" y="3733800"/>
            <a:ext cx="8534400" cy="838200"/>
          </a:xfrm>
        </p:spPr>
        <p:txBody>
          <a:bodyPr/>
          <a:lstStyle/>
          <a:p>
            <a:r>
              <a:rPr lang="en-US" dirty="0"/>
              <a:t>May 28, 2019</a:t>
            </a:r>
          </a:p>
          <a:p>
            <a:endParaRPr lang="en-US" dirty="0"/>
          </a:p>
          <a:p>
            <a:endParaRPr lang="en-US" dirty="0"/>
          </a:p>
          <a:p>
            <a:endParaRPr lang="en-US" dirty="0"/>
          </a:p>
          <a:p>
            <a:endParaRPr lang="en-US" dirty="0"/>
          </a:p>
        </p:txBody>
      </p:sp>
      <p:sp>
        <p:nvSpPr>
          <p:cNvPr id="3" name="Title 2"/>
          <p:cNvSpPr>
            <a:spLocks noGrp="1"/>
          </p:cNvSpPr>
          <p:nvPr>
            <p:ph type="ctrTitle"/>
          </p:nvPr>
        </p:nvSpPr>
        <p:spPr>
          <a:xfrm>
            <a:off x="914400" y="381000"/>
            <a:ext cx="10363200" cy="1447800"/>
          </a:xfrm>
        </p:spPr>
        <p:txBody>
          <a:bodyPr/>
          <a:lstStyle/>
          <a:p>
            <a:r>
              <a:rPr lang="en-US" dirty="0"/>
              <a:t>FY19-20 Berkeley</a:t>
            </a:r>
            <a:br>
              <a:rPr lang="en-US" dirty="0"/>
            </a:br>
            <a:r>
              <a:rPr lang="en-US" dirty="0"/>
              <a:t>County Budget</a:t>
            </a:r>
          </a:p>
        </p:txBody>
      </p:sp>
      <p:pic>
        <p:nvPicPr>
          <p:cNvPr id="7" name="Picture 6"/>
          <p:cNvPicPr>
            <a:picLocks noChangeAspect="1"/>
          </p:cNvPicPr>
          <p:nvPr/>
        </p:nvPicPr>
        <p:blipFill>
          <a:blip r:embed="rId3"/>
          <a:stretch>
            <a:fillRect/>
          </a:stretch>
        </p:blipFill>
        <p:spPr>
          <a:xfrm>
            <a:off x="5759552" y="2057400"/>
            <a:ext cx="672895" cy="665249"/>
          </a:xfrm>
          <a:prstGeom prst="rect">
            <a:avLst/>
          </a:prstGeom>
        </p:spPr>
      </p:pic>
    </p:spTree>
    <p:extLst>
      <p:ext uri="{BB962C8B-B14F-4D97-AF65-F5344CB8AC3E}">
        <p14:creationId xmlns:p14="http://schemas.microsoft.com/office/powerpoint/2010/main" val="12849565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17FE1-91EC-4A6B-9CB6-FEB65C90A8D0}"/>
              </a:ext>
            </a:extLst>
          </p:cNvPr>
          <p:cNvSpPr>
            <a:spLocks noGrp="1"/>
          </p:cNvSpPr>
          <p:nvPr>
            <p:ph type="title"/>
          </p:nvPr>
        </p:nvSpPr>
        <p:spPr/>
        <p:txBody>
          <a:bodyPr/>
          <a:lstStyle/>
          <a:p>
            <a:r>
              <a:rPr lang="en-US" dirty="0"/>
              <a:t>FY20 General Fund Budget Highlights</a:t>
            </a:r>
          </a:p>
        </p:txBody>
      </p:sp>
      <p:sp>
        <p:nvSpPr>
          <p:cNvPr id="3" name="Content Placeholder 2">
            <a:extLst>
              <a:ext uri="{FF2B5EF4-FFF2-40B4-BE49-F238E27FC236}">
                <a16:creationId xmlns:a16="http://schemas.microsoft.com/office/drawing/2014/main" id="{62C14BA7-2D2A-454D-95A1-9DEFC8074BD2}"/>
              </a:ext>
            </a:extLst>
          </p:cNvPr>
          <p:cNvSpPr>
            <a:spLocks noGrp="1"/>
          </p:cNvSpPr>
          <p:nvPr>
            <p:ph sz="quarter" idx="1"/>
          </p:nvPr>
        </p:nvSpPr>
        <p:spPr>
          <a:xfrm>
            <a:off x="402336" y="1468439"/>
            <a:ext cx="11338560" cy="4937125"/>
          </a:xfrm>
        </p:spPr>
        <p:txBody>
          <a:bodyPr/>
          <a:lstStyle/>
          <a:p>
            <a:r>
              <a:rPr lang="en-US" sz="2500" dirty="0"/>
              <a:t>Supervisor’s budget is balanced </a:t>
            </a:r>
            <a:r>
              <a:rPr lang="en-US" sz="2500" i="1" u="sng" dirty="0"/>
              <a:t>without</a:t>
            </a:r>
            <a:r>
              <a:rPr lang="en-US" sz="2500" dirty="0"/>
              <a:t> the use of fund balance</a:t>
            </a:r>
          </a:p>
          <a:p>
            <a:r>
              <a:rPr lang="en-US" sz="2500" dirty="0"/>
              <a:t>Reassessment / Rollback Millage Calculation</a:t>
            </a:r>
          </a:p>
          <a:p>
            <a:r>
              <a:rPr lang="en-US" sz="2500" dirty="0"/>
              <a:t>Establishes the following New Departments</a:t>
            </a:r>
          </a:p>
          <a:p>
            <a:pPr lvl="1"/>
            <a:r>
              <a:rPr lang="en-US" sz="2000" dirty="0"/>
              <a:t>Grants - 1 new employee funded by GF @ 25% of FY20, CDBG funded FY21 forward</a:t>
            </a:r>
          </a:p>
          <a:p>
            <a:pPr lvl="1"/>
            <a:r>
              <a:rPr lang="en-US" sz="2000" dirty="0"/>
              <a:t>Tourism - 1 new employee funded by accommodations tax</a:t>
            </a:r>
          </a:p>
          <a:p>
            <a:pPr lvl="1"/>
            <a:r>
              <a:rPr lang="en-US" sz="2000" dirty="0"/>
              <a:t>Radio Department - moves 1 current employee from IT Department</a:t>
            </a:r>
          </a:p>
          <a:p>
            <a:pPr lvl="1"/>
            <a:r>
              <a:rPr lang="en-US" sz="2000" dirty="0"/>
              <a:t>Animal Control Division - moves 4 current employees from Animal Services to Sheriffs Office</a:t>
            </a:r>
          </a:p>
          <a:p>
            <a:r>
              <a:rPr lang="en-US" sz="2500" dirty="0"/>
              <a:t>Funds critically needed software:</a:t>
            </a:r>
          </a:p>
          <a:p>
            <a:pPr lvl="1"/>
            <a:r>
              <a:rPr lang="en-US" sz="2000" dirty="0"/>
              <a:t>Property tax software to replace 1980’s program</a:t>
            </a:r>
          </a:p>
          <a:p>
            <a:pPr lvl="1"/>
            <a:r>
              <a:rPr lang="en-US" sz="2000" dirty="0"/>
              <a:t>Business Intelligence software to replace Excel spreadsheet programs</a:t>
            </a:r>
          </a:p>
          <a:p>
            <a:r>
              <a:rPr lang="en-US" sz="2500" dirty="0"/>
              <a:t>Adds new positions at no additional cost due to savings from eliminated positions</a:t>
            </a:r>
          </a:p>
        </p:txBody>
      </p:sp>
      <p:sp>
        <p:nvSpPr>
          <p:cNvPr id="4" name="Date Placeholder 3">
            <a:extLst>
              <a:ext uri="{FF2B5EF4-FFF2-40B4-BE49-F238E27FC236}">
                <a16:creationId xmlns:a16="http://schemas.microsoft.com/office/drawing/2014/main" id="{EFD5E934-8BD7-4713-A97F-F9F621C10BB6}"/>
              </a:ext>
            </a:extLst>
          </p:cNvPr>
          <p:cNvSpPr>
            <a:spLocks noGrp="1"/>
          </p:cNvSpPr>
          <p:nvPr>
            <p:ph type="dt" sz="half" idx="10"/>
          </p:nvPr>
        </p:nvSpPr>
        <p:spPr/>
        <p:txBody>
          <a:bodyPr/>
          <a:lstStyle/>
          <a:p>
            <a:pPr>
              <a:defRPr/>
            </a:pPr>
            <a:r>
              <a:rPr lang="en-US" dirty="0"/>
              <a:t>May 28, 2019</a:t>
            </a:r>
          </a:p>
        </p:txBody>
      </p:sp>
      <p:sp>
        <p:nvSpPr>
          <p:cNvPr id="5" name="Slide Number Placeholder 4">
            <a:extLst>
              <a:ext uri="{FF2B5EF4-FFF2-40B4-BE49-F238E27FC236}">
                <a16:creationId xmlns:a16="http://schemas.microsoft.com/office/drawing/2014/main" id="{878DD54F-AB65-438A-8B36-9D5F31301E5D}"/>
              </a:ext>
            </a:extLst>
          </p:cNvPr>
          <p:cNvSpPr>
            <a:spLocks noGrp="1"/>
          </p:cNvSpPr>
          <p:nvPr>
            <p:ph type="sldNum" sz="quarter" idx="12"/>
          </p:nvPr>
        </p:nvSpPr>
        <p:spPr/>
        <p:txBody>
          <a:bodyPr/>
          <a:lstStyle/>
          <a:p>
            <a:pPr>
              <a:defRPr/>
            </a:pPr>
            <a:fld id="{57CE091B-BEAE-4691-AEA5-01109E4C9E2D}" type="slidenum">
              <a:rPr lang="en-US" smtClean="0"/>
              <a:pPr>
                <a:defRPr/>
              </a:pPr>
              <a:t>2</a:t>
            </a:fld>
            <a:endParaRPr lang="en-US" dirty="0"/>
          </a:p>
        </p:txBody>
      </p:sp>
    </p:spTree>
    <p:extLst>
      <p:ext uri="{BB962C8B-B14F-4D97-AF65-F5344CB8AC3E}">
        <p14:creationId xmlns:p14="http://schemas.microsoft.com/office/powerpoint/2010/main" val="1889032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52567-326D-4273-ADD8-8E2848A17ECF}"/>
              </a:ext>
            </a:extLst>
          </p:cNvPr>
          <p:cNvSpPr>
            <a:spLocks noGrp="1"/>
          </p:cNvSpPr>
          <p:nvPr>
            <p:ph type="title"/>
          </p:nvPr>
        </p:nvSpPr>
        <p:spPr/>
        <p:txBody>
          <a:bodyPr/>
          <a:lstStyle/>
          <a:p>
            <a:r>
              <a:rPr lang="en-US" dirty="0"/>
              <a:t>FY20 General Fund Overview</a:t>
            </a:r>
          </a:p>
        </p:txBody>
      </p:sp>
      <p:sp>
        <p:nvSpPr>
          <p:cNvPr id="4" name="Date Placeholder 3">
            <a:extLst>
              <a:ext uri="{FF2B5EF4-FFF2-40B4-BE49-F238E27FC236}">
                <a16:creationId xmlns:a16="http://schemas.microsoft.com/office/drawing/2014/main" id="{688F1292-E12D-4460-B834-F940990C3A74}"/>
              </a:ext>
            </a:extLst>
          </p:cNvPr>
          <p:cNvSpPr>
            <a:spLocks noGrp="1"/>
          </p:cNvSpPr>
          <p:nvPr>
            <p:ph type="dt" sz="half" idx="10"/>
          </p:nvPr>
        </p:nvSpPr>
        <p:spPr/>
        <p:txBody>
          <a:bodyPr/>
          <a:lstStyle/>
          <a:p>
            <a:pPr>
              <a:defRPr/>
            </a:pPr>
            <a:r>
              <a:rPr lang="en-US" dirty="0"/>
              <a:t>May 28, 2019</a:t>
            </a:r>
          </a:p>
        </p:txBody>
      </p:sp>
      <p:sp>
        <p:nvSpPr>
          <p:cNvPr id="5" name="Slide Number Placeholder 4">
            <a:extLst>
              <a:ext uri="{FF2B5EF4-FFF2-40B4-BE49-F238E27FC236}">
                <a16:creationId xmlns:a16="http://schemas.microsoft.com/office/drawing/2014/main" id="{90216789-E0C0-45A5-93E5-93B1D3542E8C}"/>
              </a:ext>
            </a:extLst>
          </p:cNvPr>
          <p:cNvSpPr>
            <a:spLocks noGrp="1"/>
          </p:cNvSpPr>
          <p:nvPr>
            <p:ph type="sldNum" sz="quarter" idx="12"/>
          </p:nvPr>
        </p:nvSpPr>
        <p:spPr/>
        <p:txBody>
          <a:bodyPr/>
          <a:lstStyle/>
          <a:p>
            <a:pPr>
              <a:defRPr/>
            </a:pPr>
            <a:fld id="{57CE091B-BEAE-4691-AEA5-01109E4C9E2D}" type="slidenum">
              <a:rPr lang="en-US" smtClean="0"/>
              <a:pPr>
                <a:defRPr/>
              </a:pPr>
              <a:t>3</a:t>
            </a:fld>
            <a:endParaRPr lang="en-US" dirty="0"/>
          </a:p>
        </p:txBody>
      </p:sp>
      <p:pic>
        <p:nvPicPr>
          <p:cNvPr id="3" name="Picture 2">
            <a:extLst>
              <a:ext uri="{FF2B5EF4-FFF2-40B4-BE49-F238E27FC236}">
                <a16:creationId xmlns:a16="http://schemas.microsoft.com/office/drawing/2014/main" id="{0D9DD001-26C6-4EA5-8FFB-86E9C1CE285D}"/>
              </a:ext>
            </a:extLst>
          </p:cNvPr>
          <p:cNvPicPr>
            <a:picLocks noChangeAspect="1"/>
          </p:cNvPicPr>
          <p:nvPr/>
        </p:nvPicPr>
        <p:blipFill>
          <a:blip r:embed="rId2"/>
          <a:stretch>
            <a:fillRect/>
          </a:stretch>
        </p:blipFill>
        <p:spPr>
          <a:xfrm>
            <a:off x="1143000" y="1485962"/>
            <a:ext cx="9829800" cy="4914838"/>
          </a:xfrm>
          <a:prstGeom prst="rect">
            <a:avLst/>
          </a:prstGeom>
        </p:spPr>
      </p:pic>
    </p:spTree>
    <p:extLst>
      <p:ext uri="{BB962C8B-B14F-4D97-AF65-F5344CB8AC3E}">
        <p14:creationId xmlns:p14="http://schemas.microsoft.com/office/powerpoint/2010/main" val="1962578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3A23D43-3B1C-40B5-8108-8757490541EF}"/>
              </a:ext>
            </a:extLst>
          </p:cNvPr>
          <p:cNvSpPr>
            <a:spLocks noGrp="1"/>
          </p:cNvSpPr>
          <p:nvPr>
            <p:ph type="dt" sz="half"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charset="0"/>
                <a:ea typeface="+mn-ea"/>
                <a:cs typeface="+mn-cs"/>
              </a:rPr>
              <a:t>May 28, 2019</a:t>
            </a:r>
          </a:p>
        </p:txBody>
      </p:sp>
      <p:graphicFrame>
        <p:nvGraphicFramePr>
          <p:cNvPr id="8" name="Chart 7">
            <a:extLst>
              <a:ext uri="{FF2B5EF4-FFF2-40B4-BE49-F238E27FC236}">
                <a16:creationId xmlns:a16="http://schemas.microsoft.com/office/drawing/2014/main" id="{00000000-0008-0000-0100-000004000000}"/>
              </a:ext>
            </a:extLst>
          </p:cNvPr>
          <p:cNvGraphicFramePr>
            <a:graphicFrameLocks/>
          </p:cNvGraphicFramePr>
          <p:nvPr/>
        </p:nvGraphicFramePr>
        <p:xfrm>
          <a:off x="940117" y="681990"/>
          <a:ext cx="10311765" cy="5494020"/>
        </p:xfrm>
        <a:graphic>
          <a:graphicData uri="http://schemas.openxmlformats.org/drawingml/2006/chart">
            <c:chart xmlns:c="http://schemas.openxmlformats.org/drawingml/2006/chart" xmlns:r="http://schemas.openxmlformats.org/officeDocument/2006/relationships" r:id="rId2"/>
          </a:graphicData>
        </a:graphic>
      </p:graphicFrame>
      <p:pic>
        <p:nvPicPr>
          <p:cNvPr id="2" name="Picture 1">
            <a:extLst>
              <a:ext uri="{FF2B5EF4-FFF2-40B4-BE49-F238E27FC236}">
                <a16:creationId xmlns:a16="http://schemas.microsoft.com/office/drawing/2014/main" id="{15EF4486-452B-4762-AD8C-2F0E27D9BE20}"/>
              </a:ext>
            </a:extLst>
          </p:cNvPr>
          <p:cNvPicPr>
            <a:picLocks noChangeAspect="1"/>
          </p:cNvPicPr>
          <p:nvPr/>
        </p:nvPicPr>
        <p:blipFill>
          <a:blip r:embed="rId3"/>
          <a:stretch>
            <a:fillRect/>
          </a:stretch>
        </p:blipFill>
        <p:spPr>
          <a:xfrm>
            <a:off x="3886200" y="5562600"/>
            <a:ext cx="4206605" cy="188992"/>
          </a:xfrm>
          <a:prstGeom prst="rect">
            <a:avLst/>
          </a:prstGeom>
        </p:spPr>
      </p:pic>
      <p:pic>
        <p:nvPicPr>
          <p:cNvPr id="5" name="Picture 4">
            <a:extLst>
              <a:ext uri="{FF2B5EF4-FFF2-40B4-BE49-F238E27FC236}">
                <a16:creationId xmlns:a16="http://schemas.microsoft.com/office/drawing/2014/main" id="{2A765E0B-4A20-41E6-A975-E1A428A4881F}"/>
              </a:ext>
            </a:extLst>
          </p:cNvPr>
          <p:cNvPicPr>
            <a:picLocks noChangeAspect="1"/>
          </p:cNvPicPr>
          <p:nvPr/>
        </p:nvPicPr>
        <p:blipFill>
          <a:blip r:embed="rId4"/>
          <a:stretch>
            <a:fillRect/>
          </a:stretch>
        </p:blipFill>
        <p:spPr>
          <a:xfrm>
            <a:off x="8458200" y="420538"/>
            <a:ext cx="3479119" cy="1527600"/>
          </a:xfrm>
          <a:prstGeom prst="rect">
            <a:avLst/>
          </a:prstGeom>
        </p:spPr>
      </p:pic>
    </p:spTree>
    <p:extLst>
      <p:ext uri="{BB962C8B-B14F-4D97-AF65-F5344CB8AC3E}">
        <p14:creationId xmlns:p14="http://schemas.microsoft.com/office/powerpoint/2010/main" val="1904584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3A23D43-3B1C-40B5-8108-8757490541EF}"/>
              </a:ext>
            </a:extLst>
          </p:cNvPr>
          <p:cNvSpPr>
            <a:spLocks noGrp="1"/>
          </p:cNvSpPr>
          <p:nvPr>
            <p:ph type="dt" sz="half"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charset="0"/>
                <a:ea typeface="+mn-ea"/>
                <a:cs typeface="+mn-cs"/>
              </a:rPr>
              <a:t>May 28, 2019</a:t>
            </a:r>
          </a:p>
        </p:txBody>
      </p:sp>
      <p:pic>
        <p:nvPicPr>
          <p:cNvPr id="5" name="Picture 4">
            <a:extLst>
              <a:ext uri="{FF2B5EF4-FFF2-40B4-BE49-F238E27FC236}">
                <a16:creationId xmlns:a16="http://schemas.microsoft.com/office/drawing/2014/main" id="{52CEBBF6-5F8A-42C0-BDC3-5E71BAF070D1}"/>
              </a:ext>
            </a:extLst>
          </p:cNvPr>
          <p:cNvPicPr>
            <a:picLocks noChangeAspect="1"/>
          </p:cNvPicPr>
          <p:nvPr/>
        </p:nvPicPr>
        <p:blipFill>
          <a:blip r:embed="rId3"/>
          <a:stretch>
            <a:fillRect/>
          </a:stretch>
        </p:blipFill>
        <p:spPr>
          <a:xfrm>
            <a:off x="43056" y="171524"/>
            <a:ext cx="12170715" cy="6686476"/>
          </a:xfrm>
          <a:prstGeom prst="rect">
            <a:avLst/>
          </a:prstGeom>
        </p:spPr>
      </p:pic>
      <p:sp>
        <p:nvSpPr>
          <p:cNvPr id="3" name="TextBox 2">
            <a:extLst>
              <a:ext uri="{FF2B5EF4-FFF2-40B4-BE49-F238E27FC236}">
                <a16:creationId xmlns:a16="http://schemas.microsoft.com/office/drawing/2014/main" id="{401A3CC7-0357-4F3D-93A9-5E55F7E2F0D8}"/>
              </a:ext>
            </a:extLst>
          </p:cNvPr>
          <p:cNvSpPr txBox="1"/>
          <p:nvPr/>
        </p:nvSpPr>
        <p:spPr>
          <a:xfrm>
            <a:off x="838200" y="2590800"/>
            <a:ext cx="1295400" cy="261610"/>
          </a:xfrm>
          <a:prstGeom prst="rect">
            <a:avLst/>
          </a:prstGeom>
          <a:noFill/>
        </p:spPr>
        <p:txBody>
          <a:bodyPr wrap="square" rtlCol="0">
            <a:spAutoFit/>
          </a:bodyPr>
          <a:lstStyle/>
          <a:p>
            <a:pPr algn="ctr"/>
            <a:r>
              <a:rPr lang="en-US" sz="1100" dirty="0"/>
              <a:t>$69,301,621</a:t>
            </a:r>
          </a:p>
        </p:txBody>
      </p:sp>
      <p:sp>
        <p:nvSpPr>
          <p:cNvPr id="8" name="TextBox 7">
            <a:extLst>
              <a:ext uri="{FF2B5EF4-FFF2-40B4-BE49-F238E27FC236}">
                <a16:creationId xmlns:a16="http://schemas.microsoft.com/office/drawing/2014/main" id="{0ED67E38-839B-4CF0-8400-9A5D62DE7D3C}"/>
              </a:ext>
            </a:extLst>
          </p:cNvPr>
          <p:cNvSpPr txBox="1"/>
          <p:nvPr/>
        </p:nvSpPr>
        <p:spPr>
          <a:xfrm>
            <a:off x="3200400" y="2383795"/>
            <a:ext cx="1295400" cy="261610"/>
          </a:xfrm>
          <a:prstGeom prst="rect">
            <a:avLst/>
          </a:prstGeom>
          <a:noFill/>
        </p:spPr>
        <p:txBody>
          <a:bodyPr wrap="square" rtlCol="0">
            <a:spAutoFit/>
          </a:bodyPr>
          <a:lstStyle/>
          <a:p>
            <a:pPr algn="ctr"/>
            <a:r>
              <a:rPr lang="en-US" sz="1100" dirty="0"/>
              <a:t>$75,314,536</a:t>
            </a:r>
          </a:p>
        </p:txBody>
      </p:sp>
      <p:sp>
        <p:nvSpPr>
          <p:cNvPr id="9" name="TextBox 8">
            <a:extLst>
              <a:ext uri="{FF2B5EF4-FFF2-40B4-BE49-F238E27FC236}">
                <a16:creationId xmlns:a16="http://schemas.microsoft.com/office/drawing/2014/main" id="{F8B3FFA9-F10B-4D1A-9604-7DA6FE5DC805}"/>
              </a:ext>
            </a:extLst>
          </p:cNvPr>
          <p:cNvSpPr txBox="1"/>
          <p:nvPr/>
        </p:nvSpPr>
        <p:spPr>
          <a:xfrm>
            <a:off x="5486400" y="2207947"/>
            <a:ext cx="1295400" cy="261610"/>
          </a:xfrm>
          <a:prstGeom prst="rect">
            <a:avLst/>
          </a:prstGeom>
          <a:noFill/>
        </p:spPr>
        <p:txBody>
          <a:bodyPr wrap="square" rtlCol="0">
            <a:spAutoFit/>
          </a:bodyPr>
          <a:lstStyle/>
          <a:p>
            <a:pPr algn="ctr"/>
            <a:r>
              <a:rPr lang="en-US" sz="1100" dirty="0"/>
              <a:t>$80,331,339</a:t>
            </a:r>
          </a:p>
        </p:txBody>
      </p:sp>
      <p:sp>
        <p:nvSpPr>
          <p:cNvPr id="10" name="TextBox 9">
            <a:extLst>
              <a:ext uri="{FF2B5EF4-FFF2-40B4-BE49-F238E27FC236}">
                <a16:creationId xmlns:a16="http://schemas.microsoft.com/office/drawing/2014/main" id="{30B25FCB-9205-494D-8555-D9882D1CE495}"/>
              </a:ext>
            </a:extLst>
          </p:cNvPr>
          <p:cNvSpPr txBox="1"/>
          <p:nvPr/>
        </p:nvSpPr>
        <p:spPr>
          <a:xfrm>
            <a:off x="7848600" y="1828800"/>
            <a:ext cx="1295400" cy="261610"/>
          </a:xfrm>
          <a:prstGeom prst="rect">
            <a:avLst/>
          </a:prstGeom>
          <a:noFill/>
        </p:spPr>
        <p:txBody>
          <a:bodyPr wrap="square" rtlCol="0">
            <a:spAutoFit/>
          </a:bodyPr>
          <a:lstStyle/>
          <a:p>
            <a:pPr algn="ctr"/>
            <a:r>
              <a:rPr lang="en-US" sz="1100" dirty="0"/>
              <a:t>$89,008,727</a:t>
            </a:r>
          </a:p>
        </p:txBody>
      </p:sp>
      <p:sp>
        <p:nvSpPr>
          <p:cNvPr id="11" name="TextBox 10">
            <a:extLst>
              <a:ext uri="{FF2B5EF4-FFF2-40B4-BE49-F238E27FC236}">
                <a16:creationId xmlns:a16="http://schemas.microsoft.com/office/drawing/2014/main" id="{B32D4CE3-DADC-46C0-9EFB-D4F28791D790}"/>
              </a:ext>
            </a:extLst>
          </p:cNvPr>
          <p:cNvSpPr txBox="1"/>
          <p:nvPr/>
        </p:nvSpPr>
        <p:spPr>
          <a:xfrm>
            <a:off x="10210800" y="1752600"/>
            <a:ext cx="1295400" cy="261610"/>
          </a:xfrm>
          <a:prstGeom prst="rect">
            <a:avLst/>
          </a:prstGeom>
          <a:noFill/>
        </p:spPr>
        <p:txBody>
          <a:bodyPr wrap="square" rtlCol="0">
            <a:spAutoFit/>
          </a:bodyPr>
          <a:lstStyle/>
          <a:p>
            <a:pPr algn="ctr"/>
            <a:r>
              <a:rPr lang="en-US" sz="1100" dirty="0"/>
              <a:t>$90,972,800</a:t>
            </a:r>
          </a:p>
        </p:txBody>
      </p:sp>
    </p:spTree>
    <p:extLst>
      <p:ext uri="{BB962C8B-B14F-4D97-AF65-F5344CB8AC3E}">
        <p14:creationId xmlns:p14="http://schemas.microsoft.com/office/powerpoint/2010/main" val="245329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87433-A45F-4781-BEE5-5E756B7F55EA}"/>
              </a:ext>
            </a:extLst>
          </p:cNvPr>
          <p:cNvSpPr>
            <a:spLocks noGrp="1"/>
          </p:cNvSpPr>
          <p:nvPr>
            <p:ph type="title"/>
          </p:nvPr>
        </p:nvSpPr>
        <p:spPr/>
        <p:txBody>
          <a:bodyPr/>
          <a:lstStyle/>
          <a:p>
            <a:r>
              <a:rPr lang="en-US" dirty="0"/>
              <a:t>FY20 Revenue Changes – Rollback Millage</a:t>
            </a:r>
          </a:p>
        </p:txBody>
      </p:sp>
      <p:sp>
        <p:nvSpPr>
          <p:cNvPr id="3" name="Content Placeholder 2">
            <a:extLst>
              <a:ext uri="{FF2B5EF4-FFF2-40B4-BE49-F238E27FC236}">
                <a16:creationId xmlns:a16="http://schemas.microsoft.com/office/drawing/2014/main" id="{DE2C007A-9ED8-4B2A-A296-91213E8C7B7F}"/>
              </a:ext>
            </a:extLst>
          </p:cNvPr>
          <p:cNvSpPr>
            <a:spLocks noGrp="1"/>
          </p:cNvSpPr>
          <p:nvPr>
            <p:ph sz="quarter" idx="1"/>
          </p:nvPr>
        </p:nvSpPr>
        <p:spPr>
          <a:xfrm>
            <a:off x="402336" y="1527047"/>
            <a:ext cx="11338560" cy="4878517"/>
          </a:xfrm>
        </p:spPr>
        <p:txBody>
          <a:bodyPr/>
          <a:lstStyle/>
          <a:p>
            <a:r>
              <a:rPr lang="en-US" dirty="0"/>
              <a:t>Reassessment - rollback millage calculation must be performed.</a:t>
            </a:r>
          </a:p>
          <a:p>
            <a:r>
              <a:rPr lang="en-US" dirty="0"/>
              <a:t>Rollback millage uses the following formula:</a:t>
            </a:r>
          </a:p>
          <a:p>
            <a:pPr lvl="1"/>
            <a:r>
              <a:rPr lang="en-US" dirty="0"/>
              <a:t>Prior Year Taxes Collected / Assessments – Growth (new property)</a:t>
            </a:r>
          </a:p>
          <a:p>
            <a:r>
              <a:rPr lang="en-US" dirty="0"/>
              <a:t>Population Growth &amp; CPI</a:t>
            </a:r>
          </a:p>
          <a:p>
            <a:pPr lvl="1"/>
            <a:r>
              <a:rPr lang="en-US" dirty="0"/>
              <a:t>Provided by SC </a:t>
            </a:r>
            <a:r>
              <a:rPr lang="en-US" dirty="0" err="1"/>
              <a:t>Assc</a:t>
            </a:r>
            <a:r>
              <a:rPr lang="en-US" dirty="0"/>
              <a:t> of Counties</a:t>
            </a:r>
          </a:p>
          <a:p>
            <a:pPr lvl="1"/>
            <a:r>
              <a:rPr lang="en-US" dirty="0"/>
              <a:t>Added to the rollback millage rate to determine maximum allowable millage rate. (CPI=2.44%, Growth = 3.09% = Total of 5.53% increase or 2.3 mills)</a:t>
            </a:r>
          </a:p>
          <a:p>
            <a:r>
              <a:rPr lang="en-US" dirty="0"/>
              <a:t>Rollback millage + CPI &amp; Growth = 44.3 max mills</a:t>
            </a:r>
          </a:p>
          <a:p>
            <a:r>
              <a:rPr lang="en-US" dirty="0"/>
              <a:t>Supervisors recommendations is 43.0 mills.</a:t>
            </a:r>
          </a:p>
          <a:p>
            <a:pPr lvl="1"/>
            <a:r>
              <a:rPr lang="en-US" dirty="0"/>
              <a:t>Represents a 2.0 mill rollback from our current 45.0 mills.</a:t>
            </a:r>
          </a:p>
          <a:p>
            <a:endParaRPr lang="en-US" dirty="0"/>
          </a:p>
          <a:p>
            <a:endParaRPr lang="en-US" dirty="0"/>
          </a:p>
          <a:p>
            <a:pPr lvl="1"/>
            <a:endParaRPr lang="en-US" dirty="0"/>
          </a:p>
        </p:txBody>
      </p:sp>
      <p:sp>
        <p:nvSpPr>
          <p:cNvPr id="4" name="Date Placeholder 3">
            <a:extLst>
              <a:ext uri="{FF2B5EF4-FFF2-40B4-BE49-F238E27FC236}">
                <a16:creationId xmlns:a16="http://schemas.microsoft.com/office/drawing/2014/main" id="{EB79A9D1-F7F8-4747-88B8-16B588DB464D}"/>
              </a:ext>
            </a:extLst>
          </p:cNvPr>
          <p:cNvSpPr>
            <a:spLocks noGrp="1"/>
          </p:cNvSpPr>
          <p:nvPr>
            <p:ph type="dt" sz="half" idx="10"/>
          </p:nvPr>
        </p:nvSpPr>
        <p:spPr/>
        <p:txBody>
          <a:bodyPr/>
          <a:lstStyle/>
          <a:p>
            <a:pPr>
              <a:defRPr/>
            </a:pPr>
            <a:r>
              <a:rPr lang="en-US"/>
              <a:t>May 28, 2019</a:t>
            </a:r>
          </a:p>
        </p:txBody>
      </p:sp>
      <p:sp>
        <p:nvSpPr>
          <p:cNvPr id="5" name="Slide Number Placeholder 4">
            <a:extLst>
              <a:ext uri="{FF2B5EF4-FFF2-40B4-BE49-F238E27FC236}">
                <a16:creationId xmlns:a16="http://schemas.microsoft.com/office/drawing/2014/main" id="{FCEEACB2-26D6-4C67-A89D-46EA38EE6122}"/>
              </a:ext>
            </a:extLst>
          </p:cNvPr>
          <p:cNvSpPr>
            <a:spLocks noGrp="1"/>
          </p:cNvSpPr>
          <p:nvPr>
            <p:ph type="sldNum" sz="quarter" idx="12"/>
          </p:nvPr>
        </p:nvSpPr>
        <p:spPr/>
        <p:txBody>
          <a:bodyPr/>
          <a:lstStyle/>
          <a:p>
            <a:pPr>
              <a:defRPr/>
            </a:pPr>
            <a:fld id="{57CE091B-BEAE-4691-AEA5-01109E4C9E2D}" type="slidenum">
              <a:rPr lang="en-US" smtClean="0"/>
              <a:pPr>
                <a:defRPr/>
              </a:pPr>
              <a:t>6</a:t>
            </a:fld>
            <a:endParaRPr lang="en-US"/>
          </a:p>
        </p:txBody>
      </p:sp>
    </p:spTree>
    <p:extLst>
      <p:ext uri="{BB962C8B-B14F-4D97-AF65-F5344CB8AC3E}">
        <p14:creationId xmlns:p14="http://schemas.microsoft.com/office/powerpoint/2010/main" val="78410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87433-A45F-4781-BEE5-5E756B7F55EA}"/>
              </a:ext>
            </a:extLst>
          </p:cNvPr>
          <p:cNvSpPr>
            <a:spLocks noGrp="1"/>
          </p:cNvSpPr>
          <p:nvPr>
            <p:ph type="title"/>
          </p:nvPr>
        </p:nvSpPr>
        <p:spPr/>
        <p:txBody>
          <a:bodyPr/>
          <a:lstStyle/>
          <a:p>
            <a:r>
              <a:rPr lang="en-US" dirty="0"/>
              <a:t>Result of Millage Reduction –County Operating Taxes</a:t>
            </a:r>
          </a:p>
        </p:txBody>
      </p:sp>
      <p:sp>
        <p:nvSpPr>
          <p:cNvPr id="4" name="Date Placeholder 3">
            <a:extLst>
              <a:ext uri="{FF2B5EF4-FFF2-40B4-BE49-F238E27FC236}">
                <a16:creationId xmlns:a16="http://schemas.microsoft.com/office/drawing/2014/main" id="{EB79A9D1-F7F8-4747-88B8-16B588DB464D}"/>
              </a:ext>
            </a:extLst>
          </p:cNvPr>
          <p:cNvSpPr>
            <a:spLocks noGrp="1"/>
          </p:cNvSpPr>
          <p:nvPr>
            <p:ph type="dt" sz="half" idx="10"/>
          </p:nvPr>
        </p:nvSpPr>
        <p:spPr/>
        <p:txBody>
          <a:bodyPr/>
          <a:lstStyle/>
          <a:p>
            <a:r>
              <a:rPr lang="en-US"/>
              <a:t>May 28, 2019</a:t>
            </a:r>
          </a:p>
        </p:txBody>
      </p:sp>
      <p:sp>
        <p:nvSpPr>
          <p:cNvPr id="5" name="Slide Number Placeholder 4">
            <a:extLst>
              <a:ext uri="{FF2B5EF4-FFF2-40B4-BE49-F238E27FC236}">
                <a16:creationId xmlns:a16="http://schemas.microsoft.com/office/drawing/2014/main" id="{FCEEACB2-26D6-4C67-A89D-46EA38EE6122}"/>
              </a:ext>
            </a:extLst>
          </p:cNvPr>
          <p:cNvSpPr>
            <a:spLocks noGrp="1"/>
          </p:cNvSpPr>
          <p:nvPr>
            <p:ph type="sldNum" sz="quarter" idx="12"/>
          </p:nvPr>
        </p:nvSpPr>
        <p:spPr/>
        <p:txBody>
          <a:bodyPr/>
          <a:lstStyle/>
          <a:p>
            <a:fld id="{57CE091B-BEAE-4691-AEA5-01109E4C9E2D}" type="slidenum">
              <a:rPr lang="en-US" smtClean="0"/>
              <a:pPr/>
              <a:t>7</a:t>
            </a:fld>
            <a:endParaRPr lang="en-US"/>
          </a:p>
        </p:txBody>
      </p:sp>
      <p:pic>
        <p:nvPicPr>
          <p:cNvPr id="7" name="Picture 6">
            <a:extLst>
              <a:ext uri="{FF2B5EF4-FFF2-40B4-BE49-F238E27FC236}">
                <a16:creationId xmlns:a16="http://schemas.microsoft.com/office/drawing/2014/main" id="{F86B2319-CF94-4A4E-88BF-CFBC68F3FAF4}"/>
              </a:ext>
            </a:extLst>
          </p:cNvPr>
          <p:cNvPicPr>
            <a:picLocks noChangeAspect="1"/>
          </p:cNvPicPr>
          <p:nvPr/>
        </p:nvPicPr>
        <p:blipFill>
          <a:blip r:embed="rId2"/>
          <a:stretch>
            <a:fillRect/>
          </a:stretch>
        </p:blipFill>
        <p:spPr>
          <a:xfrm>
            <a:off x="1447800" y="4062433"/>
            <a:ext cx="3810000" cy="2217811"/>
          </a:xfrm>
          <a:prstGeom prst="rect">
            <a:avLst/>
          </a:prstGeom>
        </p:spPr>
      </p:pic>
      <p:pic>
        <p:nvPicPr>
          <p:cNvPr id="8" name="Picture 7">
            <a:extLst>
              <a:ext uri="{FF2B5EF4-FFF2-40B4-BE49-F238E27FC236}">
                <a16:creationId xmlns:a16="http://schemas.microsoft.com/office/drawing/2014/main" id="{7065A02C-A579-4ECE-8F71-D10C3803A80C}"/>
              </a:ext>
            </a:extLst>
          </p:cNvPr>
          <p:cNvPicPr>
            <a:picLocks noChangeAspect="1"/>
          </p:cNvPicPr>
          <p:nvPr/>
        </p:nvPicPr>
        <p:blipFill>
          <a:blip r:embed="rId3"/>
          <a:stretch>
            <a:fillRect/>
          </a:stretch>
        </p:blipFill>
        <p:spPr>
          <a:xfrm>
            <a:off x="1447800" y="1600200"/>
            <a:ext cx="3810000" cy="2069275"/>
          </a:xfrm>
          <a:prstGeom prst="rect">
            <a:avLst/>
          </a:prstGeom>
        </p:spPr>
      </p:pic>
      <p:pic>
        <p:nvPicPr>
          <p:cNvPr id="9" name="Picture 8">
            <a:extLst>
              <a:ext uri="{FF2B5EF4-FFF2-40B4-BE49-F238E27FC236}">
                <a16:creationId xmlns:a16="http://schemas.microsoft.com/office/drawing/2014/main" id="{AB14FD80-3E62-4965-AA04-D36FC8F59901}"/>
              </a:ext>
            </a:extLst>
          </p:cNvPr>
          <p:cNvPicPr>
            <a:picLocks noChangeAspect="1"/>
          </p:cNvPicPr>
          <p:nvPr/>
        </p:nvPicPr>
        <p:blipFill>
          <a:blip r:embed="rId4"/>
          <a:stretch>
            <a:fillRect/>
          </a:stretch>
        </p:blipFill>
        <p:spPr>
          <a:xfrm>
            <a:off x="7010400" y="1606771"/>
            <a:ext cx="3893888" cy="2114836"/>
          </a:xfrm>
          <a:prstGeom prst="rect">
            <a:avLst/>
          </a:prstGeom>
        </p:spPr>
      </p:pic>
      <p:pic>
        <p:nvPicPr>
          <p:cNvPr id="10" name="Picture 9">
            <a:extLst>
              <a:ext uri="{FF2B5EF4-FFF2-40B4-BE49-F238E27FC236}">
                <a16:creationId xmlns:a16="http://schemas.microsoft.com/office/drawing/2014/main" id="{2B86E3B6-87F1-4653-953A-3F9D8EAAA2BF}"/>
              </a:ext>
            </a:extLst>
          </p:cNvPr>
          <p:cNvPicPr>
            <a:picLocks noChangeAspect="1"/>
          </p:cNvPicPr>
          <p:nvPr/>
        </p:nvPicPr>
        <p:blipFill>
          <a:blip r:embed="rId5"/>
          <a:stretch>
            <a:fillRect/>
          </a:stretch>
        </p:blipFill>
        <p:spPr>
          <a:xfrm>
            <a:off x="7010400" y="4121371"/>
            <a:ext cx="3893888" cy="2114836"/>
          </a:xfrm>
          <a:prstGeom prst="rect">
            <a:avLst/>
          </a:prstGeom>
        </p:spPr>
      </p:pic>
    </p:spTree>
    <p:extLst>
      <p:ext uri="{BB962C8B-B14F-4D97-AF65-F5344CB8AC3E}">
        <p14:creationId xmlns:p14="http://schemas.microsoft.com/office/powerpoint/2010/main" val="972261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tx2">
              <a:lumMod val="20000"/>
              <a:lumOff val="80000"/>
            </a:schemeClr>
          </a:fgClr>
          <a:bgClr>
            <a:schemeClr val="bg2"/>
          </a:bgClr>
        </a:patt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3A23D43-3B1C-40B5-8108-8757490541EF}"/>
              </a:ext>
            </a:extLst>
          </p:cNvPr>
          <p:cNvSpPr>
            <a:spLocks noGrp="1"/>
          </p:cNvSpPr>
          <p:nvPr>
            <p:ph type="dt" sz="half"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rial" charset="0"/>
                <a:ea typeface="+mn-ea"/>
                <a:cs typeface="+mn-cs"/>
              </a:rPr>
              <a:t>May 28, 2019</a:t>
            </a:r>
            <a:endParaRPr kumimoji="0" lang="en-US" sz="1400" b="0" i="0" u="none" strike="noStrike" kern="1200" cap="none" spc="0" normalizeH="0" baseline="0" noProof="0" dirty="0">
              <a:ln>
                <a:noFill/>
              </a:ln>
              <a:solidFill>
                <a:prstClr val="black"/>
              </a:solidFill>
              <a:effectLst/>
              <a:uLnTx/>
              <a:uFillTx/>
              <a:latin typeface="Arial" charset="0"/>
              <a:ea typeface="+mn-ea"/>
              <a:cs typeface="+mn-cs"/>
            </a:endParaRPr>
          </a:p>
        </p:txBody>
      </p:sp>
      <p:pic>
        <p:nvPicPr>
          <p:cNvPr id="6" name="Picture 5">
            <a:extLst>
              <a:ext uri="{FF2B5EF4-FFF2-40B4-BE49-F238E27FC236}">
                <a16:creationId xmlns:a16="http://schemas.microsoft.com/office/drawing/2014/main" id="{80EC8C51-7848-4F44-9A8C-7CD67E603F5C}"/>
              </a:ext>
            </a:extLst>
          </p:cNvPr>
          <p:cNvPicPr>
            <a:picLocks noChangeAspect="1"/>
          </p:cNvPicPr>
          <p:nvPr/>
        </p:nvPicPr>
        <p:blipFill>
          <a:blip r:embed="rId3"/>
          <a:stretch>
            <a:fillRect/>
          </a:stretch>
        </p:blipFill>
        <p:spPr>
          <a:xfrm>
            <a:off x="-26341" y="0"/>
            <a:ext cx="12224393" cy="6858000"/>
          </a:xfrm>
          <a:prstGeom prst="rect">
            <a:avLst/>
          </a:prstGeom>
        </p:spPr>
      </p:pic>
      <p:pic>
        <p:nvPicPr>
          <p:cNvPr id="7" name="Picture 6">
            <a:extLst>
              <a:ext uri="{FF2B5EF4-FFF2-40B4-BE49-F238E27FC236}">
                <a16:creationId xmlns:a16="http://schemas.microsoft.com/office/drawing/2014/main" id="{FA7EF112-E4E1-4713-9D3A-A04D4FADA252}"/>
              </a:ext>
            </a:extLst>
          </p:cNvPr>
          <p:cNvPicPr>
            <a:picLocks noChangeAspect="1"/>
          </p:cNvPicPr>
          <p:nvPr/>
        </p:nvPicPr>
        <p:blipFill>
          <a:blip r:embed="rId4"/>
          <a:stretch>
            <a:fillRect/>
          </a:stretch>
        </p:blipFill>
        <p:spPr>
          <a:xfrm>
            <a:off x="4272138" y="6088926"/>
            <a:ext cx="3627434" cy="213378"/>
          </a:xfrm>
          <a:prstGeom prst="rect">
            <a:avLst/>
          </a:prstGeom>
        </p:spPr>
      </p:pic>
      <p:pic>
        <p:nvPicPr>
          <p:cNvPr id="8" name="Picture 7">
            <a:extLst>
              <a:ext uri="{FF2B5EF4-FFF2-40B4-BE49-F238E27FC236}">
                <a16:creationId xmlns:a16="http://schemas.microsoft.com/office/drawing/2014/main" id="{E8B3ECF7-65ED-4E87-BA7E-DEE1653BA447}"/>
              </a:ext>
            </a:extLst>
          </p:cNvPr>
          <p:cNvPicPr>
            <a:picLocks noChangeAspect="1"/>
          </p:cNvPicPr>
          <p:nvPr/>
        </p:nvPicPr>
        <p:blipFill>
          <a:blip r:embed="rId5"/>
          <a:stretch>
            <a:fillRect/>
          </a:stretch>
        </p:blipFill>
        <p:spPr>
          <a:xfrm>
            <a:off x="9343045" y="5105400"/>
            <a:ext cx="2646666" cy="1482726"/>
          </a:xfrm>
          <a:prstGeom prst="rect">
            <a:avLst/>
          </a:prstGeom>
        </p:spPr>
      </p:pic>
    </p:spTree>
    <p:extLst>
      <p:ext uri="{BB962C8B-B14F-4D97-AF65-F5344CB8AC3E}">
        <p14:creationId xmlns:p14="http://schemas.microsoft.com/office/powerpoint/2010/main" val="24173649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4C2CB-330E-4B74-B4CB-38C04C4CFD65}"/>
              </a:ext>
            </a:extLst>
          </p:cNvPr>
          <p:cNvSpPr>
            <a:spLocks noGrp="1"/>
          </p:cNvSpPr>
          <p:nvPr>
            <p:ph type="title"/>
          </p:nvPr>
        </p:nvSpPr>
        <p:spPr/>
        <p:txBody>
          <a:bodyPr/>
          <a:lstStyle/>
          <a:p>
            <a:r>
              <a:rPr lang="en-US" dirty="0"/>
              <a:t>FY20 Departmental Highlights</a:t>
            </a:r>
          </a:p>
        </p:txBody>
      </p:sp>
      <p:sp>
        <p:nvSpPr>
          <p:cNvPr id="4" name="Date Placeholder 3">
            <a:extLst>
              <a:ext uri="{FF2B5EF4-FFF2-40B4-BE49-F238E27FC236}">
                <a16:creationId xmlns:a16="http://schemas.microsoft.com/office/drawing/2014/main" id="{D0256120-503E-4300-BEB5-B886C2174E70}"/>
              </a:ext>
            </a:extLst>
          </p:cNvPr>
          <p:cNvSpPr>
            <a:spLocks noGrp="1"/>
          </p:cNvSpPr>
          <p:nvPr>
            <p:ph type="dt" sz="half" idx="10"/>
          </p:nvPr>
        </p:nvSpPr>
        <p:spPr/>
        <p:txBody>
          <a:bodyPr/>
          <a:lstStyle/>
          <a:p>
            <a:pPr>
              <a:defRPr/>
            </a:pPr>
            <a:r>
              <a:rPr lang="en-US"/>
              <a:t>May 28, 2019</a:t>
            </a:r>
          </a:p>
        </p:txBody>
      </p:sp>
      <p:sp>
        <p:nvSpPr>
          <p:cNvPr id="5" name="Slide Number Placeholder 4">
            <a:extLst>
              <a:ext uri="{FF2B5EF4-FFF2-40B4-BE49-F238E27FC236}">
                <a16:creationId xmlns:a16="http://schemas.microsoft.com/office/drawing/2014/main" id="{E8CD57B1-022B-472F-B30A-8B9206030C5D}"/>
              </a:ext>
            </a:extLst>
          </p:cNvPr>
          <p:cNvSpPr>
            <a:spLocks noGrp="1"/>
          </p:cNvSpPr>
          <p:nvPr>
            <p:ph type="sldNum" sz="quarter" idx="12"/>
          </p:nvPr>
        </p:nvSpPr>
        <p:spPr/>
        <p:txBody>
          <a:bodyPr/>
          <a:lstStyle/>
          <a:p>
            <a:pPr>
              <a:defRPr/>
            </a:pPr>
            <a:fld id="{57CE091B-BEAE-4691-AEA5-01109E4C9E2D}" type="slidenum">
              <a:rPr lang="en-US" smtClean="0"/>
              <a:pPr>
                <a:defRPr/>
              </a:pPr>
              <a:t>9</a:t>
            </a:fld>
            <a:endParaRPr lang="en-US"/>
          </a:p>
        </p:txBody>
      </p:sp>
      <p:pic>
        <p:nvPicPr>
          <p:cNvPr id="12" name="Content Placeholder 11">
            <a:extLst>
              <a:ext uri="{FF2B5EF4-FFF2-40B4-BE49-F238E27FC236}">
                <a16:creationId xmlns:a16="http://schemas.microsoft.com/office/drawing/2014/main" id="{23CC3347-82A2-44E6-BDFB-018AD3366CAD}"/>
              </a:ext>
            </a:extLst>
          </p:cNvPr>
          <p:cNvPicPr>
            <a:picLocks noGrp="1" noChangeAspect="1"/>
          </p:cNvPicPr>
          <p:nvPr>
            <p:ph sz="quarter" idx="1"/>
          </p:nvPr>
        </p:nvPicPr>
        <p:blipFill>
          <a:blip r:embed="rId2"/>
          <a:stretch>
            <a:fillRect/>
          </a:stretch>
        </p:blipFill>
        <p:spPr>
          <a:xfrm>
            <a:off x="945380" y="2667000"/>
            <a:ext cx="10179820" cy="1676399"/>
          </a:xfrm>
          <a:prstGeom prst="rect">
            <a:avLst/>
          </a:prstGeom>
        </p:spPr>
      </p:pic>
    </p:spTree>
    <p:extLst>
      <p:ext uri="{BB962C8B-B14F-4D97-AF65-F5344CB8AC3E}">
        <p14:creationId xmlns:p14="http://schemas.microsoft.com/office/powerpoint/2010/main" val="2670896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3A23D43-3B1C-40B5-8108-8757490541EF}"/>
              </a:ext>
            </a:extLst>
          </p:cNvPr>
          <p:cNvSpPr>
            <a:spLocks noGrp="1"/>
          </p:cNvSpPr>
          <p:nvPr>
            <p:ph type="dt" sz="half" idx="10"/>
          </p:nvPr>
        </p:nvSpPr>
        <p:spPr/>
        <p:txBody>
          <a:bodyPr/>
          <a:lstStyle/>
          <a:p>
            <a:pPr>
              <a:defRPr/>
            </a:pPr>
            <a:r>
              <a:rPr lang="en-US">
                <a:solidFill>
                  <a:schemeClr val="tx1"/>
                </a:solidFill>
              </a:rPr>
              <a:t>May 28, 2019</a:t>
            </a:r>
            <a:endParaRPr lang="en-US" dirty="0">
              <a:solidFill>
                <a:schemeClr val="tx1"/>
              </a:solidFill>
            </a:endParaRPr>
          </a:p>
        </p:txBody>
      </p:sp>
      <p:pic>
        <p:nvPicPr>
          <p:cNvPr id="6" name="Picture 5">
            <a:extLst>
              <a:ext uri="{FF2B5EF4-FFF2-40B4-BE49-F238E27FC236}">
                <a16:creationId xmlns:a16="http://schemas.microsoft.com/office/drawing/2014/main" id="{DEBCD7E3-8FDC-466B-A4F5-2ACBEE59C134}"/>
              </a:ext>
            </a:extLst>
          </p:cNvPr>
          <p:cNvPicPr>
            <a:picLocks noChangeAspect="1"/>
          </p:cNvPicPr>
          <p:nvPr/>
        </p:nvPicPr>
        <p:blipFill>
          <a:blip r:embed="rId2"/>
          <a:stretch>
            <a:fillRect/>
          </a:stretch>
        </p:blipFill>
        <p:spPr>
          <a:xfrm>
            <a:off x="1347406" y="304800"/>
            <a:ext cx="9168194" cy="4462711"/>
          </a:xfrm>
          <a:prstGeom prst="rect">
            <a:avLst/>
          </a:prstGeom>
        </p:spPr>
      </p:pic>
      <p:sp>
        <p:nvSpPr>
          <p:cNvPr id="8" name="TextBox 7">
            <a:extLst>
              <a:ext uri="{FF2B5EF4-FFF2-40B4-BE49-F238E27FC236}">
                <a16:creationId xmlns:a16="http://schemas.microsoft.com/office/drawing/2014/main" id="{9A9F2B0D-6E69-4318-9146-362F283286E1}"/>
              </a:ext>
            </a:extLst>
          </p:cNvPr>
          <p:cNvSpPr txBox="1"/>
          <p:nvPr/>
        </p:nvSpPr>
        <p:spPr>
          <a:xfrm>
            <a:off x="2590800" y="1295400"/>
            <a:ext cx="1066800" cy="261610"/>
          </a:xfrm>
          <a:prstGeom prst="rect">
            <a:avLst/>
          </a:prstGeom>
          <a:noFill/>
        </p:spPr>
        <p:txBody>
          <a:bodyPr wrap="square" rtlCol="0">
            <a:spAutoFit/>
          </a:bodyPr>
          <a:lstStyle/>
          <a:p>
            <a:pPr algn="ctr"/>
            <a:r>
              <a:rPr lang="en-US" sz="1100" dirty="0"/>
              <a:t>$60,789,325</a:t>
            </a:r>
          </a:p>
        </p:txBody>
      </p:sp>
      <p:sp>
        <p:nvSpPr>
          <p:cNvPr id="9" name="TextBox 8">
            <a:extLst>
              <a:ext uri="{FF2B5EF4-FFF2-40B4-BE49-F238E27FC236}">
                <a16:creationId xmlns:a16="http://schemas.microsoft.com/office/drawing/2014/main" id="{D9399408-EFD9-4072-82C9-9FBF913FB6BD}"/>
              </a:ext>
            </a:extLst>
          </p:cNvPr>
          <p:cNvSpPr txBox="1"/>
          <p:nvPr/>
        </p:nvSpPr>
        <p:spPr>
          <a:xfrm>
            <a:off x="4191000" y="1219200"/>
            <a:ext cx="1066800" cy="261610"/>
          </a:xfrm>
          <a:prstGeom prst="rect">
            <a:avLst/>
          </a:prstGeom>
          <a:noFill/>
        </p:spPr>
        <p:txBody>
          <a:bodyPr wrap="square" rtlCol="0">
            <a:spAutoFit/>
          </a:bodyPr>
          <a:lstStyle/>
          <a:p>
            <a:pPr algn="ctr"/>
            <a:r>
              <a:rPr lang="en-US" sz="1100" dirty="0"/>
              <a:t>$64,142,779</a:t>
            </a:r>
          </a:p>
        </p:txBody>
      </p:sp>
      <p:sp>
        <p:nvSpPr>
          <p:cNvPr id="10" name="TextBox 9">
            <a:extLst>
              <a:ext uri="{FF2B5EF4-FFF2-40B4-BE49-F238E27FC236}">
                <a16:creationId xmlns:a16="http://schemas.microsoft.com/office/drawing/2014/main" id="{2B271184-13A1-429B-AF39-7C47E860BD02}"/>
              </a:ext>
            </a:extLst>
          </p:cNvPr>
          <p:cNvSpPr txBox="1"/>
          <p:nvPr/>
        </p:nvSpPr>
        <p:spPr>
          <a:xfrm>
            <a:off x="5791200" y="1143000"/>
            <a:ext cx="1066800" cy="261610"/>
          </a:xfrm>
          <a:prstGeom prst="rect">
            <a:avLst/>
          </a:prstGeom>
          <a:noFill/>
        </p:spPr>
        <p:txBody>
          <a:bodyPr wrap="square" rtlCol="0">
            <a:spAutoFit/>
          </a:bodyPr>
          <a:lstStyle/>
          <a:p>
            <a:pPr algn="ctr"/>
            <a:r>
              <a:rPr lang="en-US" sz="1100" dirty="0"/>
              <a:t>$66,620,534</a:t>
            </a:r>
          </a:p>
        </p:txBody>
      </p:sp>
      <p:sp>
        <p:nvSpPr>
          <p:cNvPr id="11" name="TextBox 10">
            <a:extLst>
              <a:ext uri="{FF2B5EF4-FFF2-40B4-BE49-F238E27FC236}">
                <a16:creationId xmlns:a16="http://schemas.microsoft.com/office/drawing/2014/main" id="{72CCC735-42A7-46B4-9C36-F47F93A9F432}"/>
              </a:ext>
            </a:extLst>
          </p:cNvPr>
          <p:cNvSpPr txBox="1"/>
          <p:nvPr/>
        </p:nvSpPr>
        <p:spPr>
          <a:xfrm>
            <a:off x="7406155" y="1143000"/>
            <a:ext cx="1066800" cy="261610"/>
          </a:xfrm>
          <a:prstGeom prst="rect">
            <a:avLst/>
          </a:prstGeom>
          <a:noFill/>
        </p:spPr>
        <p:txBody>
          <a:bodyPr wrap="square" rtlCol="0">
            <a:spAutoFit/>
          </a:bodyPr>
          <a:lstStyle/>
          <a:p>
            <a:pPr algn="ctr"/>
            <a:r>
              <a:rPr lang="en-US" sz="1100" dirty="0"/>
              <a:t>$65,956,577</a:t>
            </a:r>
          </a:p>
        </p:txBody>
      </p:sp>
      <p:sp>
        <p:nvSpPr>
          <p:cNvPr id="12" name="TextBox 11">
            <a:extLst>
              <a:ext uri="{FF2B5EF4-FFF2-40B4-BE49-F238E27FC236}">
                <a16:creationId xmlns:a16="http://schemas.microsoft.com/office/drawing/2014/main" id="{0C1B361D-74BD-413E-8C59-B10A02E179E2}"/>
              </a:ext>
            </a:extLst>
          </p:cNvPr>
          <p:cNvSpPr txBox="1"/>
          <p:nvPr/>
        </p:nvSpPr>
        <p:spPr>
          <a:xfrm>
            <a:off x="9021110" y="1066800"/>
            <a:ext cx="1066800" cy="261610"/>
          </a:xfrm>
          <a:prstGeom prst="rect">
            <a:avLst/>
          </a:prstGeom>
          <a:noFill/>
        </p:spPr>
        <p:txBody>
          <a:bodyPr wrap="square" rtlCol="0">
            <a:spAutoFit/>
          </a:bodyPr>
          <a:lstStyle/>
          <a:p>
            <a:pPr algn="ctr"/>
            <a:r>
              <a:rPr lang="en-US" sz="1100" dirty="0"/>
              <a:t>$66,997,762</a:t>
            </a:r>
          </a:p>
        </p:txBody>
      </p:sp>
      <p:pic>
        <p:nvPicPr>
          <p:cNvPr id="3" name="Picture 2">
            <a:extLst>
              <a:ext uri="{FF2B5EF4-FFF2-40B4-BE49-F238E27FC236}">
                <a16:creationId xmlns:a16="http://schemas.microsoft.com/office/drawing/2014/main" id="{318A18A3-5F30-4AF7-8723-C470D50E859C}"/>
              </a:ext>
            </a:extLst>
          </p:cNvPr>
          <p:cNvPicPr>
            <a:picLocks noChangeAspect="1"/>
          </p:cNvPicPr>
          <p:nvPr/>
        </p:nvPicPr>
        <p:blipFill>
          <a:blip r:embed="rId3"/>
          <a:stretch>
            <a:fillRect/>
          </a:stretch>
        </p:blipFill>
        <p:spPr>
          <a:xfrm>
            <a:off x="1181100" y="4800600"/>
            <a:ext cx="9334500" cy="1877629"/>
          </a:xfrm>
          <a:prstGeom prst="rect">
            <a:avLst/>
          </a:prstGeom>
        </p:spPr>
      </p:pic>
    </p:spTree>
    <p:extLst>
      <p:ext uri="{BB962C8B-B14F-4D97-AF65-F5344CB8AC3E}">
        <p14:creationId xmlns:p14="http://schemas.microsoft.com/office/powerpoint/2010/main" val="34091545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FY 20 Recommended New Personnel</a:t>
            </a:r>
          </a:p>
        </p:txBody>
      </p:sp>
      <p:sp>
        <p:nvSpPr>
          <p:cNvPr id="4" name="Date Placeholder 3"/>
          <p:cNvSpPr>
            <a:spLocks noGrp="1"/>
          </p:cNvSpPr>
          <p:nvPr>
            <p:ph type="dt" sz="half" idx="10"/>
          </p:nvPr>
        </p:nvSpPr>
        <p:spPr/>
        <p:txBody>
          <a:bodyPr/>
          <a:lstStyle/>
          <a:p>
            <a:pPr>
              <a:defRPr/>
            </a:pPr>
            <a:r>
              <a:rPr lang="en-US"/>
              <a:t>May 28, 2019</a:t>
            </a:r>
          </a:p>
        </p:txBody>
      </p:sp>
      <p:sp>
        <p:nvSpPr>
          <p:cNvPr id="5" name="Slide Number Placeholder 4"/>
          <p:cNvSpPr>
            <a:spLocks noGrp="1"/>
          </p:cNvSpPr>
          <p:nvPr>
            <p:ph type="sldNum" sz="quarter" idx="12"/>
          </p:nvPr>
        </p:nvSpPr>
        <p:spPr/>
        <p:txBody>
          <a:bodyPr/>
          <a:lstStyle/>
          <a:p>
            <a:pPr>
              <a:defRPr/>
            </a:pPr>
            <a:fld id="{57CE091B-BEAE-4691-AEA5-01109E4C9E2D}" type="slidenum">
              <a:rPr lang="en-US" smtClean="0">
                <a:solidFill>
                  <a:srgbClr val="8CADAE">
                    <a:shade val="75000"/>
                  </a:srgbClr>
                </a:solidFill>
              </a:rPr>
              <a:pPr>
                <a:defRPr/>
              </a:pPr>
              <a:t>11</a:t>
            </a:fld>
            <a:endParaRPr lang="en-US">
              <a:solidFill>
                <a:srgbClr val="8CADAE">
                  <a:shade val="75000"/>
                </a:srgbClr>
              </a:solidFill>
            </a:endParaRPr>
          </a:p>
        </p:txBody>
      </p:sp>
      <p:sp>
        <p:nvSpPr>
          <p:cNvPr id="14" name="Content Placeholder 13">
            <a:extLst>
              <a:ext uri="{FF2B5EF4-FFF2-40B4-BE49-F238E27FC236}">
                <a16:creationId xmlns:a16="http://schemas.microsoft.com/office/drawing/2014/main" id="{66D67A35-EF82-4967-8D25-175FBFF87482}"/>
              </a:ext>
            </a:extLst>
          </p:cNvPr>
          <p:cNvSpPr>
            <a:spLocks noGrp="1"/>
          </p:cNvSpPr>
          <p:nvPr>
            <p:ph sz="quarter" idx="1"/>
          </p:nvPr>
        </p:nvSpPr>
        <p:spPr>
          <a:xfrm>
            <a:off x="402336" y="1508127"/>
            <a:ext cx="11338560" cy="5045073"/>
          </a:xfrm>
        </p:spPr>
        <p:txBody>
          <a:bodyPr/>
          <a:lstStyle/>
          <a:p>
            <a:r>
              <a:rPr lang="en-US" sz="2400" dirty="0"/>
              <a:t>FY19-20 budget includes:</a:t>
            </a:r>
          </a:p>
          <a:p>
            <a:pPr lvl="1"/>
            <a:r>
              <a:rPr lang="en-US" dirty="0"/>
              <a:t>Personnel – 18 New Positions</a:t>
            </a:r>
          </a:p>
          <a:p>
            <a:pPr lvl="2"/>
            <a:r>
              <a:rPr lang="en-US" dirty="0"/>
              <a:t>11.5 New General Fund positions (all funded 75% of FY)</a:t>
            </a:r>
          </a:p>
          <a:p>
            <a:pPr lvl="3"/>
            <a:r>
              <a:rPr lang="en-US" dirty="0"/>
              <a:t>1 – Solicitor, </a:t>
            </a:r>
            <a:r>
              <a:rPr lang="en-US" dirty="0" err="1"/>
              <a:t>Coor</a:t>
            </a:r>
            <a:r>
              <a:rPr lang="en-US" dirty="0"/>
              <a:t> Drug Court/Mental Health</a:t>
            </a:r>
          </a:p>
          <a:p>
            <a:pPr lvl="3"/>
            <a:r>
              <a:rPr lang="en-US" dirty="0"/>
              <a:t>1 – Coroner, Deputy Coroner</a:t>
            </a:r>
          </a:p>
          <a:p>
            <a:pPr lvl="3"/>
            <a:r>
              <a:rPr lang="en-US" dirty="0"/>
              <a:t>8 – Sheriff</a:t>
            </a:r>
          </a:p>
          <a:p>
            <a:pPr lvl="4"/>
            <a:r>
              <a:rPr lang="en-US" dirty="0"/>
              <a:t>4 Deputy Sheriffs</a:t>
            </a:r>
          </a:p>
          <a:p>
            <a:pPr lvl="4"/>
            <a:r>
              <a:rPr lang="en-US" dirty="0"/>
              <a:t>4 Corporals</a:t>
            </a:r>
          </a:p>
          <a:p>
            <a:pPr lvl="3"/>
            <a:r>
              <a:rPr lang="en-US" dirty="0"/>
              <a:t>0.5 – Engineering</a:t>
            </a:r>
          </a:p>
          <a:p>
            <a:pPr lvl="4"/>
            <a:r>
              <a:rPr lang="en-US" dirty="0"/>
              <a:t>.25 Engineering Tech (25% GF, 75% Sales Tax)</a:t>
            </a:r>
          </a:p>
          <a:p>
            <a:pPr lvl="4"/>
            <a:r>
              <a:rPr lang="en-US" dirty="0"/>
              <a:t>.25 Principal Engineer (25% GF, 75% Sales Tax)</a:t>
            </a:r>
          </a:p>
          <a:p>
            <a:pPr lvl="3"/>
            <a:r>
              <a:rPr lang="en-US" dirty="0"/>
              <a:t>1 – Animal Center, Kennel Tech </a:t>
            </a:r>
          </a:p>
          <a:p>
            <a:pPr lvl="3"/>
            <a:endParaRPr lang="en-US" dirty="0"/>
          </a:p>
          <a:p>
            <a:pPr lvl="3"/>
            <a:endParaRPr lang="en-US" dirty="0"/>
          </a:p>
          <a:p>
            <a:pPr lvl="3"/>
            <a:endParaRPr lang="en-US" dirty="0"/>
          </a:p>
          <a:p>
            <a:pPr lvl="2"/>
            <a:r>
              <a:rPr lang="en-US" dirty="0"/>
              <a:t>12 positions funded with 1 Cent Sales Tax*** </a:t>
            </a:r>
          </a:p>
          <a:p>
            <a:pPr lvl="2"/>
            <a:r>
              <a:rPr lang="en-US" dirty="0"/>
              <a:t>11 New Storm Water positions</a:t>
            </a:r>
          </a:p>
          <a:p>
            <a:pPr marL="274638" lvl="1" indent="0">
              <a:buNone/>
            </a:pPr>
            <a:endParaRPr lang="en-US" dirty="0"/>
          </a:p>
        </p:txBody>
      </p:sp>
    </p:spTree>
    <p:extLst>
      <p:ext uri="{BB962C8B-B14F-4D97-AF65-F5344CB8AC3E}">
        <p14:creationId xmlns:p14="http://schemas.microsoft.com/office/powerpoint/2010/main" val="3377006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FY 20 Recommended New Personnel</a:t>
            </a:r>
          </a:p>
        </p:txBody>
      </p:sp>
      <p:sp>
        <p:nvSpPr>
          <p:cNvPr id="4" name="Date Placeholder 3"/>
          <p:cNvSpPr>
            <a:spLocks noGrp="1"/>
          </p:cNvSpPr>
          <p:nvPr>
            <p:ph type="dt" sz="half" idx="10"/>
          </p:nvPr>
        </p:nvSpPr>
        <p:spPr/>
        <p:txBody>
          <a:bodyPr/>
          <a:lstStyle/>
          <a:p>
            <a:pPr>
              <a:defRPr/>
            </a:pPr>
            <a:r>
              <a:rPr lang="en-US"/>
              <a:t>May 28, 2019</a:t>
            </a:r>
          </a:p>
        </p:txBody>
      </p:sp>
      <p:sp>
        <p:nvSpPr>
          <p:cNvPr id="5" name="Slide Number Placeholder 4"/>
          <p:cNvSpPr>
            <a:spLocks noGrp="1"/>
          </p:cNvSpPr>
          <p:nvPr>
            <p:ph type="sldNum" sz="quarter" idx="12"/>
          </p:nvPr>
        </p:nvSpPr>
        <p:spPr/>
        <p:txBody>
          <a:bodyPr/>
          <a:lstStyle/>
          <a:p>
            <a:pPr>
              <a:defRPr/>
            </a:pPr>
            <a:fld id="{57CE091B-BEAE-4691-AEA5-01109E4C9E2D}" type="slidenum">
              <a:rPr lang="en-US" smtClean="0">
                <a:solidFill>
                  <a:srgbClr val="8CADAE">
                    <a:shade val="75000"/>
                  </a:srgbClr>
                </a:solidFill>
              </a:rPr>
              <a:pPr>
                <a:defRPr/>
              </a:pPr>
              <a:t>12</a:t>
            </a:fld>
            <a:endParaRPr lang="en-US">
              <a:solidFill>
                <a:srgbClr val="8CADAE">
                  <a:shade val="75000"/>
                </a:srgbClr>
              </a:solidFill>
            </a:endParaRPr>
          </a:p>
        </p:txBody>
      </p:sp>
      <p:sp>
        <p:nvSpPr>
          <p:cNvPr id="14" name="Content Placeholder 13">
            <a:extLst>
              <a:ext uri="{FF2B5EF4-FFF2-40B4-BE49-F238E27FC236}">
                <a16:creationId xmlns:a16="http://schemas.microsoft.com/office/drawing/2014/main" id="{66D67A35-EF82-4967-8D25-175FBFF87482}"/>
              </a:ext>
            </a:extLst>
          </p:cNvPr>
          <p:cNvSpPr>
            <a:spLocks noGrp="1"/>
          </p:cNvSpPr>
          <p:nvPr>
            <p:ph sz="quarter" idx="1"/>
          </p:nvPr>
        </p:nvSpPr>
        <p:spPr>
          <a:xfrm>
            <a:off x="402336" y="1508127"/>
            <a:ext cx="11338560" cy="5045073"/>
          </a:xfrm>
        </p:spPr>
        <p:txBody>
          <a:bodyPr/>
          <a:lstStyle/>
          <a:p>
            <a:r>
              <a:rPr lang="en-US" sz="2400" dirty="0"/>
              <a:t>Personnel Continued:</a:t>
            </a:r>
          </a:p>
          <a:p>
            <a:pPr lvl="2"/>
            <a:r>
              <a:rPr lang="en-US" dirty="0"/>
              <a:t>1 New Economic Development position (funded 100% of FY &amp; funded by Eco Dev)</a:t>
            </a:r>
          </a:p>
          <a:p>
            <a:pPr lvl="3"/>
            <a:r>
              <a:rPr lang="en-US" dirty="0"/>
              <a:t>1 – Manager of Existing Industry/Business Retention </a:t>
            </a:r>
          </a:p>
          <a:p>
            <a:pPr lvl="2"/>
            <a:r>
              <a:rPr lang="en-US" dirty="0"/>
              <a:t>2 New Cypress Gardens Positions (funded 75% of FY &amp; funded by Cypress Gardens)</a:t>
            </a:r>
          </a:p>
          <a:p>
            <a:pPr lvl="3"/>
            <a:r>
              <a:rPr lang="en-US" dirty="0"/>
              <a:t>1 – Horticulturist </a:t>
            </a:r>
          </a:p>
          <a:p>
            <a:pPr lvl="3"/>
            <a:r>
              <a:rPr lang="en-US" dirty="0"/>
              <a:t>1 – Admin </a:t>
            </a:r>
            <a:r>
              <a:rPr lang="en-US" dirty="0" err="1"/>
              <a:t>Supp</a:t>
            </a:r>
            <a:r>
              <a:rPr lang="en-US" dirty="0"/>
              <a:t> Spec </a:t>
            </a:r>
          </a:p>
          <a:p>
            <a:pPr lvl="2"/>
            <a:r>
              <a:rPr lang="en-US" dirty="0"/>
              <a:t>Grants – New Dept (funded 25% of FY &amp; funded by CDBG Grant)</a:t>
            </a:r>
          </a:p>
          <a:p>
            <a:pPr lvl="3"/>
            <a:r>
              <a:rPr lang="en-US" dirty="0"/>
              <a:t>1 – CDBG Grants Administrator </a:t>
            </a:r>
          </a:p>
          <a:p>
            <a:pPr lvl="2"/>
            <a:r>
              <a:rPr lang="en-US" dirty="0"/>
              <a:t>Tourism – New Dept (funded 75% of FY &amp; funded by Accommodations Tax)</a:t>
            </a:r>
          </a:p>
          <a:p>
            <a:pPr lvl="3"/>
            <a:r>
              <a:rPr lang="en-US" dirty="0"/>
              <a:t>1 – Tourism Director </a:t>
            </a:r>
          </a:p>
          <a:p>
            <a:pPr lvl="2"/>
            <a:r>
              <a:rPr lang="en-US" dirty="0"/>
              <a:t>1.5 – Engineering</a:t>
            </a:r>
          </a:p>
          <a:p>
            <a:pPr lvl="4"/>
            <a:r>
              <a:rPr lang="en-US" dirty="0"/>
              <a:t>.75 Engineering Tech (25% GF, 75% Sales Tax)</a:t>
            </a:r>
          </a:p>
          <a:p>
            <a:pPr lvl="4"/>
            <a:r>
              <a:rPr lang="en-US" dirty="0"/>
              <a:t>.75 Principal Engineer (25% GF, 75% Sales Tax)</a:t>
            </a:r>
          </a:p>
          <a:p>
            <a:pPr marL="274638" lvl="1" indent="0">
              <a:buNone/>
            </a:pPr>
            <a:endParaRPr lang="en-US" dirty="0"/>
          </a:p>
        </p:txBody>
      </p:sp>
    </p:spTree>
    <p:extLst>
      <p:ext uri="{BB962C8B-B14F-4D97-AF65-F5344CB8AC3E}">
        <p14:creationId xmlns:p14="http://schemas.microsoft.com/office/powerpoint/2010/main" val="24428658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C309A-297C-444A-A9F1-2C5D659BB98F}"/>
              </a:ext>
            </a:extLst>
          </p:cNvPr>
          <p:cNvSpPr>
            <a:spLocks noGrp="1"/>
          </p:cNvSpPr>
          <p:nvPr>
            <p:ph type="title"/>
          </p:nvPr>
        </p:nvSpPr>
        <p:spPr/>
        <p:txBody>
          <a:bodyPr/>
          <a:lstStyle/>
          <a:p>
            <a:r>
              <a:rPr lang="en-US" dirty="0"/>
              <a:t>FY20 Personnel – New Positions</a:t>
            </a:r>
            <a:br>
              <a:rPr lang="en-US" dirty="0"/>
            </a:br>
            <a:r>
              <a:rPr lang="en-US" sz="1800" dirty="0"/>
              <a:t>Requested vs Recommended</a:t>
            </a:r>
          </a:p>
        </p:txBody>
      </p:sp>
      <p:pic>
        <p:nvPicPr>
          <p:cNvPr id="6" name="Content Placeholder 5">
            <a:extLst>
              <a:ext uri="{FF2B5EF4-FFF2-40B4-BE49-F238E27FC236}">
                <a16:creationId xmlns:a16="http://schemas.microsoft.com/office/drawing/2014/main" id="{DB1B8F3C-AE55-4B55-A305-4D238C94FFDD}"/>
              </a:ext>
            </a:extLst>
          </p:cNvPr>
          <p:cNvPicPr>
            <a:picLocks noGrp="1" noChangeAspect="1"/>
          </p:cNvPicPr>
          <p:nvPr>
            <p:ph sz="quarter" idx="1"/>
          </p:nvPr>
        </p:nvPicPr>
        <p:blipFill>
          <a:blip r:embed="rId3"/>
          <a:stretch>
            <a:fillRect/>
          </a:stretch>
        </p:blipFill>
        <p:spPr>
          <a:xfrm>
            <a:off x="421660" y="1600200"/>
            <a:ext cx="9417770" cy="4404134"/>
          </a:xfrm>
          <a:prstGeom prst="rect">
            <a:avLst/>
          </a:prstGeom>
        </p:spPr>
      </p:pic>
      <p:sp>
        <p:nvSpPr>
          <p:cNvPr id="4" name="Date Placeholder 3">
            <a:extLst>
              <a:ext uri="{FF2B5EF4-FFF2-40B4-BE49-F238E27FC236}">
                <a16:creationId xmlns:a16="http://schemas.microsoft.com/office/drawing/2014/main" id="{2AFAC91A-9BBE-4254-9A2B-FB583AEFD577}"/>
              </a:ext>
            </a:extLst>
          </p:cNvPr>
          <p:cNvSpPr>
            <a:spLocks noGrp="1"/>
          </p:cNvSpPr>
          <p:nvPr>
            <p:ph type="dt" sz="half" idx="10"/>
          </p:nvPr>
        </p:nvSpPr>
        <p:spPr/>
        <p:txBody>
          <a:bodyPr/>
          <a:lstStyle/>
          <a:p>
            <a:pPr>
              <a:defRPr/>
            </a:pPr>
            <a:r>
              <a:rPr lang="en-US"/>
              <a:t>May 28, 2019</a:t>
            </a:r>
          </a:p>
        </p:txBody>
      </p:sp>
      <p:sp>
        <p:nvSpPr>
          <p:cNvPr id="5" name="Slide Number Placeholder 4">
            <a:extLst>
              <a:ext uri="{FF2B5EF4-FFF2-40B4-BE49-F238E27FC236}">
                <a16:creationId xmlns:a16="http://schemas.microsoft.com/office/drawing/2014/main" id="{C846F5E0-CD79-4D81-8169-021711BC4633}"/>
              </a:ext>
            </a:extLst>
          </p:cNvPr>
          <p:cNvSpPr>
            <a:spLocks noGrp="1"/>
          </p:cNvSpPr>
          <p:nvPr>
            <p:ph type="sldNum" sz="quarter" idx="12"/>
          </p:nvPr>
        </p:nvSpPr>
        <p:spPr/>
        <p:txBody>
          <a:bodyPr/>
          <a:lstStyle/>
          <a:p>
            <a:pPr>
              <a:defRPr/>
            </a:pPr>
            <a:fld id="{57CE091B-BEAE-4691-AEA5-01109E4C9E2D}" type="slidenum">
              <a:rPr lang="en-US" smtClean="0"/>
              <a:pPr>
                <a:defRPr/>
              </a:pPr>
              <a:t>13</a:t>
            </a:fld>
            <a:endParaRPr lang="en-US"/>
          </a:p>
        </p:txBody>
      </p:sp>
      <p:sp>
        <p:nvSpPr>
          <p:cNvPr id="7" name="TextBox 6">
            <a:extLst>
              <a:ext uri="{FF2B5EF4-FFF2-40B4-BE49-F238E27FC236}">
                <a16:creationId xmlns:a16="http://schemas.microsoft.com/office/drawing/2014/main" id="{F2AD5AE4-1080-44F1-B6E1-365E5F2D011D}"/>
              </a:ext>
            </a:extLst>
          </p:cNvPr>
          <p:cNvSpPr txBox="1"/>
          <p:nvPr/>
        </p:nvSpPr>
        <p:spPr>
          <a:xfrm>
            <a:off x="9839430" y="1600200"/>
            <a:ext cx="2123970" cy="1415772"/>
          </a:xfrm>
          <a:prstGeom prst="rect">
            <a:avLst/>
          </a:prstGeom>
          <a:noFill/>
        </p:spPr>
        <p:txBody>
          <a:bodyPr wrap="square" rtlCol="0">
            <a:spAutoFit/>
          </a:bodyPr>
          <a:lstStyle/>
          <a:p>
            <a:r>
              <a:rPr lang="en-US" sz="1600" dirty="0"/>
              <a:t>*</a:t>
            </a:r>
            <a:r>
              <a:rPr lang="en-US" sz="1400" dirty="0"/>
              <a:t>Other includes:</a:t>
            </a:r>
          </a:p>
          <a:p>
            <a:r>
              <a:rPr lang="en-US" sz="1400" dirty="0"/>
              <a:t>   2    Cypress Gardens </a:t>
            </a:r>
          </a:p>
          <a:p>
            <a:r>
              <a:rPr lang="en-US" sz="1400" dirty="0"/>
              <a:t>   1    Eco Dev</a:t>
            </a:r>
          </a:p>
          <a:p>
            <a:r>
              <a:rPr lang="en-US" sz="1400" dirty="0"/>
              <a:t>   1    Accommodations</a:t>
            </a:r>
          </a:p>
          <a:p>
            <a:r>
              <a:rPr lang="en-US" sz="1400" dirty="0"/>
              <a:t>   1.5 Sales Tax</a:t>
            </a:r>
          </a:p>
          <a:p>
            <a:r>
              <a:rPr lang="en-US" sz="1400" dirty="0"/>
              <a:t>   1    CDBG</a:t>
            </a:r>
          </a:p>
        </p:txBody>
      </p:sp>
    </p:spTree>
    <p:extLst>
      <p:ext uri="{BB962C8B-B14F-4D97-AF65-F5344CB8AC3E}">
        <p14:creationId xmlns:p14="http://schemas.microsoft.com/office/powerpoint/2010/main" val="26294166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0" y="359507"/>
            <a:ext cx="11379200" cy="667607"/>
          </a:xfrm>
        </p:spPr>
        <p:txBody>
          <a:bodyPr/>
          <a:lstStyle/>
          <a:p>
            <a:r>
              <a:rPr lang="en-US" dirty="0"/>
              <a:t>FY20 Capital Expenditures</a:t>
            </a:r>
          </a:p>
        </p:txBody>
      </p:sp>
      <p:sp>
        <p:nvSpPr>
          <p:cNvPr id="6" name="Date Placeholder 5"/>
          <p:cNvSpPr>
            <a:spLocks noGrp="1"/>
          </p:cNvSpPr>
          <p:nvPr>
            <p:ph type="dt" sz="half" idx="10"/>
          </p:nvPr>
        </p:nvSpPr>
        <p:spPr/>
        <p:txBody>
          <a:bodyPr/>
          <a:lstStyle/>
          <a:p>
            <a:pPr>
              <a:defRPr/>
            </a:pPr>
            <a:r>
              <a:rPr lang="en-US"/>
              <a:t>May 28, 2019</a:t>
            </a:r>
          </a:p>
        </p:txBody>
      </p:sp>
      <p:sp>
        <p:nvSpPr>
          <p:cNvPr id="7" name="Slide Number Placeholder 6"/>
          <p:cNvSpPr>
            <a:spLocks noGrp="1"/>
          </p:cNvSpPr>
          <p:nvPr>
            <p:ph type="sldNum" sz="quarter" idx="12"/>
          </p:nvPr>
        </p:nvSpPr>
        <p:spPr/>
        <p:txBody>
          <a:bodyPr/>
          <a:lstStyle/>
          <a:p>
            <a:pPr>
              <a:defRPr/>
            </a:pPr>
            <a:fld id="{57CE091B-BEAE-4691-AEA5-01109E4C9E2D}" type="slidenum">
              <a:rPr lang="en-US" smtClean="0">
                <a:solidFill>
                  <a:srgbClr val="8CADAE">
                    <a:shade val="75000"/>
                  </a:srgbClr>
                </a:solidFill>
              </a:rPr>
              <a:pPr>
                <a:defRPr/>
              </a:pPr>
              <a:t>14</a:t>
            </a:fld>
            <a:endParaRPr lang="en-US">
              <a:solidFill>
                <a:srgbClr val="8CADAE">
                  <a:shade val="75000"/>
                </a:srgbClr>
              </a:solidFill>
            </a:endParaRPr>
          </a:p>
        </p:txBody>
      </p:sp>
      <p:sp>
        <p:nvSpPr>
          <p:cNvPr id="5" name="Content Placeholder 4">
            <a:extLst>
              <a:ext uri="{FF2B5EF4-FFF2-40B4-BE49-F238E27FC236}">
                <a16:creationId xmlns:a16="http://schemas.microsoft.com/office/drawing/2014/main" id="{B5DECA29-F601-4441-A022-03A21AB3EE79}"/>
              </a:ext>
            </a:extLst>
          </p:cNvPr>
          <p:cNvSpPr>
            <a:spLocks noGrp="1"/>
          </p:cNvSpPr>
          <p:nvPr>
            <p:ph sz="quarter" idx="1"/>
          </p:nvPr>
        </p:nvSpPr>
        <p:spPr>
          <a:xfrm>
            <a:off x="402336" y="1371600"/>
            <a:ext cx="11338560" cy="5033964"/>
          </a:xfrm>
        </p:spPr>
        <p:txBody>
          <a:bodyPr/>
          <a:lstStyle/>
          <a:p>
            <a:pPr marL="0" indent="0">
              <a:buNone/>
            </a:pPr>
            <a:r>
              <a:rPr lang="en-US" dirty="0"/>
              <a:t>Budget philosophy:  “Live within your means”</a:t>
            </a:r>
          </a:p>
          <a:p>
            <a:pPr lvl="1">
              <a:buFont typeface="Arial" panose="020B0604020202020204" pitchFamily="34" charset="0"/>
              <a:buChar char="•"/>
            </a:pPr>
            <a:r>
              <a:rPr lang="en-US" dirty="0"/>
              <a:t>Annual 20% of LOST revenues equates to approx. $4,000,000</a:t>
            </a:r>
          </a:p>
          <a:p>
            <a:pPr lvl="2">
              <a:buFont typeface="Arial" panose="020B0604020202020204" pitchFamily="34" charset="0"/>
              <a:buChar char="•"/>
            </a:pPr>
            <a:r>
              <a:rPr lang="en-US" dirty="0"/>
              <a:t>General Fund Requested items = $7,692,034</a:t>
            </a:r>
          </a:p>
          <a:p>
            <a:pPr lvl="2">
              <a:buFont typeface="Arial" panose="020B0604020202020204" pitchFamily="34" charset="0"/>
              <a:buChar char="•"/>
            </a:pPr>
            <a:r>
              <a:rPr lang="en-US" dirty="0"/>
              <a:t>General Fund Funded items = $4,069,238</a:t>
            </a:r>
          </a:p>
          <a:p>
            <a:pPr lvl="2">
              <a:buFont typeface="Arial" panose="020B0604020202020204" pitchFamily="34" charset="0"/>
              <a:buChar char="•"/>
            </a:pPr>
            <a:r>
              <a:rPr lang="en-US" dirty="0"/>
              <a:t>Special Revenue Requested items = $3,046,330</a:t>
            </a:r>
          </a:p>
          <a:p>
            <a:pPr lvl="2">
              <a:buFont typeface="Arial" panose="020B0604020202020204" pitchFamily="34" charset="0"/>
              <a:buChar char="•"/>
            </a:pPr>
            <a:r>
              <a:rPr lang="en-US" dirty="0"/>
              <a:t>Special Revenue Funded items = $2,299,163</a:t>
            </a:r>
          </a:p>
          <a:p>
            <a:pPr lvl="1">
              <a:buFont typeface="Arial" panose="020B0604020202020204" pitchFamily="34" charset="0"/>
              <a:buChar char="•"/>
            </a:pPr>
            <a:r>
              <a:rPr lang="en-US" b="1" dirty="0">
                <a:solidFill>
                  <a:schemeClr val="tx1"/>
                </a:solidFill>
              </a:rPr>
              <a:t>Key initiatives and items recommended for funding:</a:t>
            </a:r>
          </a:p>
          <a:p>
            <a:pPr marL="0" indent="0">
              <a:buNone/>
            </a:pPr>
            <a:endParaRPr lang="en-US" dirty="0"/>
          </a:p>
        </p:txBody>
      </p:sp>
      <p:pic>
        <p:nvPicPr>
          <p:cNvPr id="9" name="Picture 8">
            <a:extLst>
              <a:ext uri="{FF2B5EF4-FFF2-40B4-BE49-F238E27FC236}">
                <a16:creationId xmlns:a16="http://schemas.microsoft.com/office/drawing/2014/main" id="{67B22881-E787-4162-9327-EE630D8B64EC}"/>
              </a:ext>
            </a:extLst>
          </p:cNvPr>
          <p:cNvPicPr>
            <a:picLocks noChangeAspect="1"/>
          </p:cNvPicPr>
          <p:nvPr/>
        </p:nvPicPr>
        <p:blipFill>
          <a:blip r:embed="rId3"/>
          <a:stretch>
            <a:fillRect/>
          </a:stretch>
        </p:blipFill>
        <p:spPr>
          <a:xfrm>
            <a:off x="1018330" y="4114800"/>
            <a:ext cx="7973270" cy="2299651"/>
          </a:xfrm>
          <a:prstGeom prst="rect">
            <a:avLst/>
          </a:prstGeom>
        </p:spPr>
      </p:pic>
    </p:spTree>
    <p:extLst>
      <p:ext uri="{BB962C8B-B14F-4D97-AF65-F5344CB8AC3E}">
        <p14:creationId xmlns:p14="http://schemas.microsoft.com/office/powerpoint/2010/main" val="102202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4C2CB-330E-4B74-B4CB-38C04C4CFD65}"/>
              </a:ext>
            </a:extLst>
          </p:cNvPr>
          <p:cNvSpPr>
            <a:spLocks noGrp="1"/>
          </p:cNvSpPr>
          <p:nvPr>
            <p:ph type="title"/>
          </p:nvPr>
        </p:nvSpPr>
        <p:spPr/>
        <p:txBody>
          <a:bodyPr/>
          <a:lstStyle/>
          <a:p>
            <a:r>
              <a:rPr lang="en-US" dirty="0"/>
              <a:t>Information Technology &amp; Services</a:t>
            </a:r>
          </a:p>
        </p:txBody>
      </p:sp>
      <p:sp>
        <p:nvSpPr>
          <p:cNvPr id="3" name="Content Placeholder 2">
            <a:extLst>
              <a:ext uri="{FF2B5EF4-FFF2-40B4-BE49-F238E27FC236}">
                <a16:creationId xmlns:a16="http://schemas.microsoft.com/office/drawing/2014/main" id="{600E2D6E-9589-4B09-A83E-505927704DDE}"/>
              </a:ext>
            </a:extLst>
          </p:cNvPr>
          <p:cNvSpPr>
            <a:spLocks noGrp="1"/>
          </p:cNvSpPr>
          <p:nvPr>
            <p:ph sz="quarter" idx="1"/>
          </p:nvPr>
        </p:nvSpPr>
        <p:spPr/>
        <p:txBody>
          <a:bodyPr/>
          <a:lstStyle/>
          <a:p>
            <a:r>
              <a:rPr lang="en-US" dirty="0"/>
              <a:t>Removed two positions, Senior Infrastructure Specialist &amp; desktop support technician.</a:t>
            </a:r>
          </a:p>
          <a:p>
            <a:r>
              <a:rPr lang="en-US" dirty="0"/>
              <a:t>Replaced (on-going) hosted VoIP system which amounted to $339,000 /year.  New system will cost $15,000 and managed in house.</a:t>
            </a:r>
          </a:p>
          <a:p>
            <a:r>
              <a:rPr lang="en-US" dirty="0"/>
              <a:t>Workflow Project:  Eliminated the need for recurring software cost(s) associated with lifecycle and retention schedules. ~$75,000 /year</a:t>
            </a:r>
          </a:p>
          <a:p>
            <a:r>
              <a:rPr lang="en-US" dirty="0"/>
              <a:t>Reduced workstation replacement schedule.  ~$30,000 (re-evaluate the scheduled replacement this year)</a:t>
            </a:r>
          </a:p>
          <a:p>
            <a:r>
              <a:rPr lang="en-US" dirty="0"/>
              <a:t>Surveillance in place of non-intelligent access control systems reducing infrastructure improvement request(s) by ~$30,000</a:t>
            </a:r>
          </a:p>
        </p:txBody>
      </p:sp>
      <p:sp>
        <p:nvSpPr>
          <p:cNvPr id="4" name="Date Placeholder 3">
            <a:extLst>
              <a:ext uri="{FF2B5EF4-FFF2-40B4-BE49-F238E27FC236}">
                <a16:creationId xmlns:a16="http://schemas.microsoft.com/office/drawing/2014/main" id="{D0256120-503E-4300-BEB5-B886C2174E70}"/>
              </a:ext>
            </a:extLst>
          </p:cNvPr>
          <p:cNvSpPr>
            <a:spLocks noGrp="1"/>
          </p:cNvSpPr>
          <p:nvPr>
            <p:ph type="dt" sz="half"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charset="0"/>
                <a:ea typeface="+mn-ea"/>
                <a:cs typeface="+mn-cs"/>
              </a:rPr>
              <a:t>May 28, 2019</a:t>
            </a:r>
          </a:p>
        </p:txBody>
      </p:sp>
      <p:sp>
        <p:nvSpPr>
          <p:cNvPr id="5" name="Slide Number Placeholder 4">
            <a:extLst>
              <a:ext uri="{FF2B5EF4-FFF2-40B4-BE49-F238E27FC236}">
                <a16:creationId xmlns:a16="http://schemas.microsoft.com/office/drawing/2014/main" id="{E8CD57B1-022B-472F-B30A-8B9206030C5D}"/>
              </a:ext>
            </a:extLst>
          </p:cNvPr>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57CE091B-BEAE-4691-AEA5-01109E4C9E2D}" type="slidenum">
              <a:rPr kumimoji="0" lang="en-US" sz="1600" b="0" i="0" u="none" strike="noStrike" kern="1200" cap="none" spc="0" normalizeH="0" baseline="0" noProof="0" smtClean="0">
                <a:ln>
                  <a:noFill/>
                </a:ln>
                <a:solidFill>
                  <a:srgbClr val="8CADAE">
                    <a:shade val="75000"/>
                  </a:srgbClr>
                </a:solidFill>
                <a:effectLst/>
                <a:uLnTx/>
                <a:uFillTx/>
                <a:latin typeface="Arial"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15</a:t>
            </a:fld>
            <a:endParaRPr kumimoji="0" lang="en-US" sz="1600" b="0" i="0" u="none" strike="noStrike" kern="1200" cap="none" spc="0" normalizeH="0" baseline="0" noProof="0" dirty="0">
              <a:ln>
                <a:noFill/>
              </a:ln>
              <a:solidFill>
                <a:srgbClr val="8CADAE">
                  <a:shade val="75000"/>
                </a:srgbClr>
              </a:solidFill>
              <a:effectLst/>
              <a:uLnTx/>
              <a:uFillTx/>
              <a:latin typeface="Arial" charset="0"/>
              <a:ea typeface="+mn-ea"/>
              <a:cs typeface="+mn-cs"/>
            </a:endParaRPr>
          </a:p>
        </p:txBody>
      </p:sp>
    </p:spTree>
    <p:extLst>
      <p:ext uri="{BB962C8B-B14F-4D97-AF65-F5344CB8AC3E}">
        <p14:creationId xmlns:p14="http://schemas.microsoft.com/office/powerpoint/2010/main" val="40581075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4C2CB-330E-4B74-B4CB-38C04C4CFD65}"/>
              </a:ext>
            </a:extLst>
          </p:cNvPr>
          <p:cNvSpPr>
            <a:spLocks noGrp="1"/>
          </p:cNvSpPr>
          <p:nvPr>
            <p:ph type="title"/>
          </p:nvPr>
        </p:nvSpPr>
        <p:spPr/>
        <p:txBody>
          <a:bodyPr/>
          <a:lstStyle/>
          <a:p>
            <a:r>
              <a:rPr lang="en-US" dirty="0"/>
              <a:t>Information Technology &amp; Services</a:t>
            </a:r>
          </a:p>
        </p:txBody>
      </p:sp>
      <p:sp>
        <p:nvSpPr>
          <p:cNvPr id="3" name="Content Placeholder 2">
            <a:extLst>
              <a:ext uri="{FF2B5EF4-FFF2-40B4-BE49-F238E27FC236}">
                <a16:creationId xmlns:a16="http://schemas.microsoft.com/office/drawing/2014/main" id="{600E2D6E-9589-4B09-A83E-505927704DDE}"/>
              </a:ext>
            </a:extLst>
          </p:cNvPr>
          <p:cNvSpPr>
            <a:spLocks noGrp="1"/>
          </p:cNvSpPr>
          <p:nvPr>
            <p:ph sz="quarter" idx="1"/>
          </p:nvPr>
        </p:nvSpPr>
        <p:spPr/>
        <p:txBody>
          <a:bodyPr/>
          <a:lstStyle/>
          <a:p>
            <a:r>
              <a:rPr lang="en-US" dirty="0"/>
              <a:t>Eliminated two cabling devices @ ~$39,000 (will place verbiage in contracts to ensure the hired contractors provide cabling certifications upon completion of their scope)</a:t>
            </a:r>
          </a:p>
          <a:p>
            <a:r>
              <a:rPr lang="en-US" dirty="0"/>
              <a:t>Redundant request for EMS APX radios in the amount of ~$118,000.</a:t>
            </a:r>
          </a:p>
          <a:p>
            <a:r>
              <a:rPr lang="en-US" dirty="0"/>
              <a:t>AS400 Replacement Plan:  Initial request was for hardware and services in the amount of $159,000.  We will lower this amount to $59,000 for equipment only.</a:t>
            </a:r>
          </a:p>
          <a:p>
            <a:r>
              <a:rPr lang="en-US" dirty="0"/>
              <a:t>Backup request eliminated:  We have found a method to do this efficiently in house; ~$63,000</a:t>
            </a:r>
          </a:p>
          <a:p>
            <a:r>
              <a:rPr lang="en-US" dirty="0"/>
              <a:t>Re-evaluated needs for EMS Tablets, eliminating 30 units = ~$89,000</a:t>
            </a:r>
          </a:p>
        </p:txBody>
      </p:sp>
      <p:sp>
        <p:nvSpPr>
          <p:cNvPr id="4" name="Date Placeholder 3">
            <a:extLst>
              <a:ext uri="{FF2B5EF4-FFF2-40B4-BE49-F238E27FC236}">
                <a16:creationId xmlns:a16="http://schemas.microsoft.com/office/drawing/2014/main" id="{D0256120-503E-4300-BEB5-B886C2174E70}"/>
              </a:ext>
            </a:extLst>
          </p:cNvPr>
          <p:cNvSpPr>
            <a:spLocks noGrp="1"/>
          </p:cNvSpPr>
          <p:nvPr>
            <p:ph type="dt" sz="half"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charset="0"/>
                <a:ea typeface="+mn-ea"/>
                <a:cs typeface="+mn-cs"/>
              </a:rPr>
              <a:t>May 28, 2019</a:t>
            </a:r>
          </a:p>
        </p:txBody>
      </p:sp>
      <p:sp>
        <p:nvSpPr>
          <p:cNvPr id="5" name="Slide Number Placeholder 4">
            <a:extLst>
              <a:ext uri="{FF2B5EF4-FFF2-40B4-BE49-F238E27FC236}">
                <a16:creationId xmlns:a16="http://schemas.microsoft.com/office/drawing/2014/main" id="{E8CD57B1-022B-472F-B30A-8B9206030C5D}"/>
              </a:ext>
            </a:extLst>
          </p:cNvPr>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57CE091B-BEAE-4691-AEA5-01109E4C9E2D}" type="slidenum">
              <a:rPr kumimoji="0" lang="en-US" sz="1600" b="0" i="0" u="none" strike="noStrike" kern="1200" cap="none" spc="0" normalizeH="0" baseline="0" noProof="0" smtClean="0">
                <a:ln>
                  <a:noFill/>
                </a:ln>
                <a:solidFill>
                  <a:srgbClr val="8CADAE">
                    <a:shade val="75000"/>
                  </a:srgbClr>
                </a:solidFill>
                <a:effectLst/>
                <a:uLnTx/>
                <a:uFillTx/>
                <a:latin typeface="Arial"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16</a:t>
            </a:fld>
            <a:endParaRPr kumimoji="0" lang="en-US" sz="1600" b="0" i="0" u="none" strike="noStrike" kern="1200" cap="none" spc="0" normalizeH="0" baseline="0" noProof="0" dirty="0">
              <a:ln>
                <a:noFill/>
              </a:ln>
              <a:solidFill>
                <a:srgbClr val="8CADAE">
                  <a:shade val="75000"/>
                </a:srgbClr>
              </a:solidFill>
              <a:effectLst/>
              <a:uLnTx/>
              <a:uFillTx/>
              <a:latin typeface="Arial" charset="0"/>
              <a:ea typeface="+mn-ea"/>
              <a:cs typeface="+mn-cs"/>
            </a:endParaRPr>
          </a:p>
        </p:txBody>
      </p:sp>
    </p:spTree>
    <p:extLst>
      <p:ext uri="{BB962C8B-B14F-4D97-AF65-F5344CB8AC3E}">
        <p14:creationId xmlns:p14="http://schemas.microsoft.com/office/powerpoint/2010/main" val="2725767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7E0F9-2A12-4020-9493-E9C7D10B7537}"/>
              </a:ext>
            </a:extLst>
          </p:cNvPr>
          <p:cNvSpPr>
            <a:spLocks noGrp="1"/>
          </p:cNvSpPr>
          <p:nvPr>
            <p:ph type="title"/>
          </p:nvPr>
        </p:nvSpPr>
        <p:spPr/>
        <p:txBody>
          <a:bodyPr/>
          <a:lstStyle/>
          <a:p>
            <a:r>
              <a:rPr lang="en-US" dirty="0"/>
              <a:t>Information Technology &amp; Services</a:t>
            </a:r>
          </a:p>
        </p:txBody>
      </p:sp>
      <p:sp>
        <p:nvSpPr>
          <p:cNvPr id="3" name="Content Placeholder 2">
            <a:extLst>
              <a:ext uri="{FF2B5EF4-FFF2-40B4-BE49-F238E27FC236}">
                <a16:creationId xmlns:a16="http://schemas.microsoft.com/office/drawing/2014/main" id="{599DE6A0-523E-40F8-AB41-9A864E2A8918}"/>
              </a:ext>
            </a:extLst>
          </p:cNvPr>
          <p:cNvSpPr>
            <a:spLocks noGrp="1"/>
          </p:cNvSpPr>
          <p:nvPr>
            <p:ph sz="quarter" idx="1"/>
          </p:nvPr>
        </p:nvSpPr>
        <p:spPr/>
        <p:txBody>
          <a:bodyPr/>
          <a:lstStyle/>
          <a:p>
            <a:r>
              <a:rPr lang="en-US" dirty="0"/>
              <a:t>Radio Shop</a:t>
            </a:r>
          </a:p>
          <a:p>
            <a:pPr lvl="1"/>
            <a:r>
              <a:rPr lang="en-US" dirty="0"/>
              <a:t>Our newly created Radio Shop Department now is home to all communication expenses in the county.  </a:t>
            </a:r>
          </a:p>
          <a:p>
            <a:pPr lvl="1"/>
            <a:r>
              <a:rPr lang="en-US" dirty="0"/>
              <a:t>Largest expense of $1,500,000 yearly for radio maintenance for Public Safety radio system.  This is captured for the first time in our budget.</a:t>
            </a:r>
          </a:p>
        </p:txBody>
      </p:sp>
      <p:sp>
        <p:nvSpPr>
          <p:cNvPr id="4" name="Date Placeholder 3">
            <a:extLst>
              <a:ext uri="{FF2B5EF4-FFF2-40B4-BE49-F238E27FC236}">
                <a16:creationId xmlns:a16="http://schemas.microsoft.com/office/drawing/2014/main" id="{CC164202-CF45-410E-98BF-BF1727A22B0B}"/>
              </a:ext>
            </a:extLst>
          </p:cNvPr>
          <p:cNvSpPr>
            <a:spLocks noGrp="1"/>
          </p:cNvSpPr>
          <p:nvPr>
            <p:ph type="dt" sz="half" idx="10"/>
          </p:nvPr>
        </p:nvSpPr>
        <p:spPr/>
        <p:txBody>
          <a:bodyPr/>
          <a:lstStyle/>
          <a:p>
            <a:pPr>
              <a:defRPr/>
            </a:pPr>
            <a:r>
              <a:rPr lang="en-US" dirty="0"/>
              <a:t>May 28, 2019</a:t>
            </a:r>
          </a:p>
        </p:txBody>
      </p:sp>
      <p:sp>
        <p:nvSpPr>
          <p:cNvPr id="5" name="Slide Number Placeholder 4">
            <a:extLst>
              <a:ext uri="{FF2B5EF4-FFF2-40B4-BE49-F238E27FC236}">
                <a16:creationId xmlns:a16="http://schemas.microsoft.com/office/drawing/2014/main" id="{B3A661B6-7D9D-4EA5-ACF9-17AD38AFB11F}"/>
              </a:ext>
            </a:extLst>
          </p:cNvPr>
          <p:cNvSpPr>
            <a:spLocks noGrp="1"/>
          </p:cNvSpPr>
          <p:nvPr>
            <p:ph type="sldNum" sz="quarter" idx="12"/>
          </p:nvPr>
        </p:nvSpPr>
        <p:spPr/>
        <p:txBody>
          <a:bodyPr/>
          <a:lstStyle/>
          <a:p>
            <a:pPr>
              <a:defRPr/>
            </a:pPr>
            <a:fld id="{57CE091B-BEAE-4691-AEA5-01109E4C9E2D}" type="slidenum">
              <a:rPr lang="en-US" smtClean="0"/>
              <a:pPr>
                <a:defRPr/>
              </a:pPr>
              <a:t>17</a:t>
            </a:fld>
            <a:endParaRPr lang="en-US" dirty="0"/>
          </a:p>
        </p:txBody>
      </p:sp>
    </p:spTree>
    <p:extLst>
      <p:ext uri="{BB962C8B-B14F-4D97-AF65-F5344CB8AC3E}">
        <p14:creationId xmlns:p14="http://schemas.microsoft.com/office/powerpoint/2010/main" val="6124241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r>
              <a:rPr lang="en-US" dirty="0"/>
              <a:t>May 28, 2019</a:t>
            </a:r>
          </a:p>
        </p:txBody>
      </p:sp>
      <p:sp>
        <p:nvSpPr>
          <p:cNvPr id="5" name="Slide Number Placeholder 4"/>
          <p:cNvSpPr>
            <a:spLocks noGrp="1"/>
          </p:cNvSpPr>
          <p:nvPr>
            <p:ph type="sldNum" sz="quarter" idx="12"/>
          </p:nvPr>
        </p:nvSpPr>
        <p:spPr/>
        <p:txBody>
          <a:bodyPr/>
          <a:lstStyle/>
          <a:p>
            <a:pPr>
              <a:defRPr/>
            </a:pPr>
            <a:fld id="{57CE091B-BEAE-4691-AEA5-01109E4C9E2D}" type="slidenum">
              <a:rPr lang="en-US" smtClean="0">
                <a:solidFill>
                  <a:srgbClr val="8CADAE">
                    <a:shade val="75000"/>
                  </a:srgbClr>
                </a:solidFill>
              </a:rPr>
              <a:pPr>
                <a:defRPr/>
              </a:pPr>
              <a:t>18</a:t>
            </a:fld>
            <a:endParaRPr lang="en-US" dirty="0">
              <a:solidFill>
                <a:srgbClr val="8CADAE">
                  <a:shade val="75000"/>
                </a:srgbClr>
              </a:solidFill>
            </a:endParaRPr>
          </a:p>
        </p:txBody>
      </p:sp>
      <p:sp>
        <p:nvSpPr>
          <p:cNvPr id="6" name="Title 1"/>
          <p:cNvSpPr>
            <a:spLocks noGrp="1"/>
          </p:cNvSpPr>
          <p:nvPr>
            <p:ph type="title"/>
          </p:nvPr>
        </p:nvSpPr>
        <p:spPr/>
        <p:txBody>
          <a:bodyPr/>
          <a:lstStyle/>
          <a:p>
            <a:r>
              <a:rPr lang="en-US" dirty="0"/>
              <a:t>FY20 Fire Fees</a:t>
            </a:r>
          </a:p>
        </p:txBody>
      </p:sp>
      <p:graphicFrame>
        <p:nvGraphicFramePr>
          <p:cNvPr id="10" name="Object 9"/>
          <p:cNvGraphicFramePr>
            <a:graphicFrameLocks noChangeAspect="1"/>
          </p:cNvGraphicFramePr>
          <p:nvPr>
            <p:extLst>
              <p:ext uri="{D42A27DB-BD31-4B8C-83A1-F6EECF244321}">
                <p14:modId xmlns:p14="http://schemas.microsoft.com/office/powerpoint/2010/main" val="2765818799"/>
              </p:ext>
            </p:extLst>
          </p:nvPr>
        </p:nvGraphicFramePr>
        <p:xfrm>
          <a:off x="2700338" y="1508125"/>
          <a:ext cx="6824662" cy="4694238"/>
        </p:xfrm>
        <a:graphic>
          <a:graphicData uri="http://schemas.openxmlformats.org/presentationml/2006/ole">
            <mc:AlternateContent xmlns:mc="http://schemas.openxmlformats.org/markup-compatibility/2006">
              <mc:Choice xmlns:v="urn:schemas-microsoft-com:vml" Requires="v">
                <p:oleObj spid="_x0000_s23626" name="Worksheet" r:id="rId3" imgW="5829397" imgH="4009961" progId="Excel.Sheet.12">
                  <p:embed/>
                </p:oleObj>
              </mc:Choice>
              <mc:Fallback>
                <p:oleObj name="Worksheet" r:id="rId3" imgW="5829397" imgH="4009961" progId="Excel.Sheet.12">
                  <p:embed/>
                  <p:pic>
                    <p:nvPicPr>
                      <p:cNvPr id="10" name="Object 9"/>
                      <p:cNvPicPr/>
                      <p:nvPr/>
                    </p:nvPicPr>
                    <p:blipFill>
                      <a:blip r:embed="rId4"/>
                      <a:stretch>
                        <a:fillRect/>
                      </a:stretch>
                    </p:blipFill>
                    <p:spPr>
                      <a:xfrm>
                        <a:off x="2700338" y="1508125"/>
                        <a:ext cx="6824662" cy="4694238"/>
                      </a:xfrm>
                      <a:prstGeom prst="rect">
                        <a:avLst/>
                      </a:prstGeom>
                    </p:spPr>
                  </p:pic>
                </p:oleObj>
              </mc:Fallback>
            </mc:AlternateContent>
          </a:graphicData>
        </a:graphic>
      </p:graphicFrame>
    </p:spTree>
    <p:extLst>
      <p:ext uri="{BB962C8B-B14F-4D97-AF65-F5344CB8AC3E}">
        <p14:creationId xmlns:p14="http://schemas.microsoft.com/office/powerpoint/2010/main" val="15362942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 Balance – General Fund</a:t>
            </a:r>
          </a:p>
        </p:txBody>
      </p:sp>
      <p:sp>
        <p:nvSpPr>
          <p:cNvPr id="3" name="Content Placeholder 2"/>
          <p:cNvSpPr>
            <a:spLocks noGrp="1"/>
          </p:cNvSpPr>
          <p:nvPr>
            <p:ph sz="quarter" idx="1"/>
          </p:nvPr>
        </p:nvSpPr>
        <p:spPr>
          <a:xfrm>
            <a:off x="1981200" y="1508126"/>
            <a:ext cx="8503920" cy="4572000"/>
          </a:xfrm>
        </p:spPr>
        <p:txBody>
          <a:bodyPr/>
          <a:lstStyle/>
          <a:p>
            <a:pPr marL="593725" lvl="2" indent="0">
              <a:buNone/>
            </a:pPr>
            <a:endParaRPr lang="en-US" sz="1700" dirty="0">
              <a:latin typeface="Calibri" panose="020F0502020204030204" pitchFamily="34" charset="0"/>
            </a:endParaRPr>
          </a:p>
          <a:p>
            <a:pPr lvl="2"/>
            <a:endParaRPr lang="en-US" sz="1700" dirty="0">
              <a:latin typeface="Calibri" panose="020F0502020204030204" pitchFamily="34" charset="0"/>
            </a:endParaRPr>
          </a:p>
          <a:p>
            <a:pPr lvl="1"/>
            <a:endParaRPr lang="en-US" sz="1900" dirty="0">
              <a:latin typeface="Calibri" panose="020F0502020204030204" pitchFamily="34" charset="0"/>
            </a:endParaRPr>
          </a:p>
          <a:p>
            <a:pPr lvl="1"/>
            <a:endParaRPr lang="en-US" dirty="0">
              <a:latin typeface="Calibri" panose="020F0502020204030204" pitchFamily="34" charset="0"/>
            </a:endParaRPr>
          </a:p>
          <a:p>
            <a:pPr marL="593725" lvl="2" indent="0">
              <a:buNone/>
            </a:pPr>
            <a:endParaRPr lang="en-US" dirty="0">
              <a:latin typeface="Calibri" panose="020F0502020204030204" pitchFamily="34" charset="0"/>
            </a:endParaRPr>
          </a:p>
        </p:txBody>
      </p:sp>
      <p:sp>
        <p:nvSpPr>
          <p:cNvPr id="6" name="Date Placeholder 5"/>
          <p:cNvSpPr>
            <a:spLocks noGrp="1"/>
          </p:cNvSpPr>
          <p:nvPr>
            <p:ph type="dt" sz="half" idx="10"/>
          </p:nvPr>
        </p:nvSpPr>
        <p:spPr/>
        <p:txBody>
          <a:bodyPr/>
          <a:lstStyle/>
          <a:p>
            <a:pPr>
              <a:defRPr/>
            </a:pPr>
            <a:r>
              <a:rPr lang="en-US" dirty="0"/>
              <a:t>May 28, 2019</a:t>
            </a:r>
          </a:p>
        </p:txBody>
      </p:sp>
      <p:sp>
        <p:nvSpPr>
          <p:cNvPr id="8" name="Slide Number Placeholder 7"/>
          <p:cNvSpPr>
            <a:spLocks noGrp="1"/>
          </p:cNvSpPr>
          <p:nvPr>
            <p:ph type="sldNum" sz="quarter" idx="12"/>
          </p:nvPr>
        </p:nvSpPr>
        <p:spPr/>
        <p:txBody>
          <a:bodyPr/>
          <a:lstStyle/>
          <a:p>
            <a:pPr>
              <a:defRPr/>
            </a:pPr>
            <a:fld id="{57CE091B-BEAE-4691-AEA5-01109E4C9E2D}" type="slidenum">
              <a:rPr lang="en-US" smtClean="0"/>
              <a:pPr>
                <a:defRPr/>
              </a:pPr>
              <a:t>19</a:t>
            </a:fld>
            <a:endParaRPr lang="en-US" dirty="0"/>
          </a:p>
        </p:txBody>
      </p:sp>
      <p:pic>
        <p:nvPicPr>
          <p:cNvPr id="5" name="Picture 4">
            <a:extLst>
              <a:ext uri="{FF2B5EF4-FFF2-40B4-BE49-F238E27FC236}">
                <a16:creationId xmlns:a16="http://schemas.microsoft.com/office/drawing/2014/main" id="{838C4700-B803-4273-8A74-48152B82A7E5}"/>
              </a:ext>
            </a:extLst>
          </p:cNvPr>
          <p:cNvPicPr>
            <a:picLocks noChangeAspect="1"/>
          </p:cNvPicPr>
          <p:nvPr/>
        </p:nvPicPr>
        <p:blipFill>
          <a:blip r:embed="rId3"/>
          <a:stretch>
            <a:fillRect/>
          </a:stretch>
        </p:blipFill>
        <p:spPr>
          <a:xfrm>
            <a:off x="2509556" y="2020266"/>
            <a:ext cx="7172888" cy="3466134"/>
          </a:xfrm>
          <a:prstGeom prst="rect">
            <a:avLst/>
          </a:prstGeom>
        </p:spPr>
      </p:pic>
    </p:spTree>
    <p:extLst>
      <p:ext uri="{BB962C8B-B14F-4D97-AF65-F5344CB8AC3E}">
        <p14:creationId xmlns:p14="http://schemas.microsoft.com/office/powerpoint/2010/main" val="41714933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Title 4"/>
          <p:cNvSpPr>
            <a:spLocks noGrp="1"/>
          </p:cNvSpPr>
          <p:nvPr>
            <p:ph type="title"/>
          </p:nvPr>
        </p:nvSpPr>
        <p:spPr/>
        <p:txBody>
          <a:bodyPr/>
          <a:lstStyle/>
          <a:p>
            <a:pPr eaLnBrk="1" hangingPunct="1"/>
            <a:r>
              <a:rPr lang="en-US" dirty="0">
                <a:latin typeface="Times New Roman" pitchFamily="18" charset="0"/>
                <a:cs typeface="Times New Roman" pitchFamily="18" charset="0"/>
              </a:rPr>
              <a:t>Water &amp; Sanitation</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FY 19-20 Budget</a:t>
            </a:r>
          </a:p>
        </p:txBody>
      </p:sp>
      <p:sp>
        <p:nvSpPr>
          <p:cNvPr id="4" name="TextBox 3"/>
          <p:cNvSpPr txBox="1"/>
          <p:nvPr/>
        </p:nvSpPr>
        <p:spPr>
          <a:xfrm>
            <a:off x="2514600" y="3048001"/>
            <a:ext cx="7315200" cy="1323439"/>
          </a:xfrm>
          <a:prstGeom prst="rect">
            <a:avLst/>
          </a:prstGeom>
          <a:noFill/>
        </p:spPr>
        <p:txBody>
          <a:bodyPr wrap="square" rtlCol="0">
            <a:spAutoFit/>
          </a:bodyPr>
          <a:lstStyle/>
          <a:p>
            <a:pPr algn="ctr" fontAlgn="base">
              <a:spcBef>
                <a:spcPct val="0"/>
              </a:spcBef>
              <a:spcAft>
                <a:spcPct val="0"/>
              </a:spcAft>
            </a:pPr>
            <a:r>
              <a:rPr lang="en-US" sz="4000" dirty="0">
                <a:solidFill>
                  <a:prstClr val="black"/>
                </a:solidFill>
                <a:latin typeface="Times New Roman" panose="02020603050405020304" pitchFamily="18" charset="0"/>
                <a:cs typeface="Times New Roman" panose="02020603050405020304" pitchFamily="18" charset="0"/>
              </a:rPr>
              <a:t>Fiscal Year 2020</a:t>
            </a:r>
          </a:p>
          <a:p>
            <a:pPr algn="ctr" fontAlgn="base">
              <a:spcBef>
                <a:spcPct val="0"/>
              </a:spcBef>
              <a:spcAft>
                <a:spcPct val="0"/>
              </a:spcAft>
            </a:pPr>
            <a:r>
              <a:rPr lang="en-US" sz="4000" dirty="0">
                <a:solidFill>
                  <a:prstClr val="black"/>
                </a:solidFill>
                <a:latin typeface="Times New Roman" panose="02020603050405020304" pitchFamily="18" charset="0"/>
                <a:cs typeface="Times New Roman" panose="02020603050405020304" pitchFamily="18" charset="0"/>
              </a:rPr>
              <a:t>Recommended Budget</a:t>
            </a:r>
          </a:p>
        </p:txBody>
      </p:sp>
      <p:pic>
        <p:nvPicPr>
          <p:cNvPr id="8" name="Picture 7"/>
          <p:cNvPicPr>
            <a:picLocks noChangeAspect="1"/>
          </p:cNvPicPr>
          <p:nvPr/>
        </p:nvPicPr>
        <p:blipFill>
          <a:blip r:embed="rId3"/>
          <a:stretch>
            <a:fillRect/>
          </a:stretch>
        </p:blipFill>
        <p:spPr>
          <a:xfrm>
            <a:off x="5804981" y="2124826"/>
            <a:ext cx="595819" cy="589049"/>
          </a:xfrm>
          <a:prstGeom prst="rect">
            <a:avLst/>
          </a:prstGeom>
        </p:spPr>
      </p:pic>
      <p:sp>
        <p:nvSpPr>
          <p:cNvPr id="5" name="Date Placeholder 4"/>
          <p:cNvSpPr>
            <a:spLocks noGrp="1"/>
          </p:cNvSpPr>
          <p:nvPr>
            <p:ph type="dt" sz="half" idx="11"/>
          </p:nvPr>
        </p:nvSpPr>
        <p:spPr/>
        <p:txBody>
          <a:bodyPr/>
          <a:lstStyle/>
          <a:p>
            <a:pPr>
              <a:defRPr/>
            </a:pPr>
            <a:r>
              <a:rPr lang="en-US" dirty="0"/>
              <a:t>May 28, 2019</a:t>
            </a:r>
          </a:p>
        </p:txBody>
      </p:sp>
      <p:sp>
        <p:nvSpPr>
          <p:cNvPr id="9" name="Slide Number Placeholder 8"/>
          <p:cNvSpPr>
            <a:spLocks noGrp="1"/>
          </p:cNvSpPr>
          <p:nvPr>
            <p:ph type="sldNum" sz="quarter" idx="12"/>
          </p:nvPr>
        </p:nvSpPr>
        <p:spPr/>
        <p:txBody>
          <a:bodyPr/>
          <a:lstStyle/>
          <a:p>
            <a:pPr>
              <a:defRPr/>
            </a:pPr>
            <a:fld id="{F257D823-944C-4B4B-A4C1-528D4AEC879B}" type="slidenum">
              <a:rPr lang="en-US" smtClean="0">
                <a:solidFill>
                  <a:srgbClr val="8CADAE">
                    <a:shade val="75000"/>
                  </a:srgbClr>
                </a:solidFill>
              </a:rPr>
              <a:pPr>
                <a:defRPr/>
              </a:pPr>
              <a:t>20</a:t>
            </a:fld>
            <a:endParaRPr lang="en-US" dirty="0">
              <a:solidFill>
                <a:srgbClr val="8CADAE">
                  <a:shade val="75000"/>
                </a:srgbClr>
              </a:solidFill>
            </a:endParaRPr>
          </a:p>
        </p:txBody>
      </p:sp>
    </p:spTree>
    <p:extLst>
      <p:ext uri="{BB962C8B-B14F-4D97-AF65-F5344CB8AC3E}">
        <p14:creationId xmlns:p14="http://schemas.microsoft.com/office/powerpoint/2010/main" val="29052407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FY20 Budget Highlights-BCWS</a:t>
            </a:r>
          </a:p>
        </p:txBody>
      </p:sp>
      <p:sp>
        <p:nvSpPr>
          <p:cNvPr id="3" name="Content Placeholder 2"/>
          <p:cNvSpPr>
            <a:spLocks noGrp="1"/>
          </p:cNvSpPr>
          <p:nvPr>
            <p:ph sz="quarter" idx="1"/>
          </p:nvPr>
        </p:nvSpPr>
        <p:spPr/>
        <p:txBody>
          <a:bodyPr/>
          <a:lstStyle/>
          <a:p>
            <a:r>
              <a:rPr lang="en-US" dirty="0"/>
              <a:t>Water &amp; Sewer</a:t>
            </a:r>
          </a:p>
          <a:p>
            <a:pPr lvl="1"/>
            <a:r>
              <a:rPr lang="en-US" dirty="0"/>
              <a:t>Includes the following Rate Changes:</a:t>
            </a:r>
          </a:p>
          <a:p>
            <a:pPr lvl="2"/>
            <a:r>
              <a:rPr lang="en-US" dirty="0"/>
              <a:t>Water Rate Increase</a:t>
            </a:r>
          </a:p>
          <a:p>
            <a:pPr lvl="3"/>
            <a:r>
              <a:rPr lang="en-US" dirty="0"/>
              <a:t>Assumes 5% increase in water rates - appx $636k of new revenue </a:t>
            </a:r>
          </a:p>
          <a:p>
            <a:pPr lvl="4"/>
            <a:r>
              <a:rPr lang="en-US" dirty="0"/>
              <a:t>Current rate = $4.58/1000gals. New rate would be $4.81/1000gals.</a:t>
            </a:r>
          </a:p>
          <a:p>
            <a:pPr lvl="4"/>
            <a:r>
              <a:rPr lang="en-US" dirty="0"/>
              <a:t>Represents an increase of $1.83/mth for an 8,000/gal user</a:t>
            </a:r>
          </a:p>
          <a:p>
            <a:pPr lvl="5"/>
            <a:r>
              <a:rPr lang="en-US" dirty="0"/>
              <a:t>Previous increase of 15% FY17-18 and 10% FY18-19 base on rate study indicating 40% needed)</a:t>
            </a:r>
          </a:p>
          <a:p>
            <a:pPr lvl="2"/>
            <a:r>
              <a:rPr lang="en-US" dirty="0"/>
              <a:t>Sewer Impact Fee Increase</a:t>
            </a:r>
          </a:p>
          <a:p>
            <a:pPr lvl="3"/>
            <a:r>
              <a:rPr lang="en-US" dirty="0"/>
              <a:t>Assumes an increase in the Sewer User Fee from $2,500 to $2,850</a:t>
            </a:r>
          </a:p>
          <a:p>
            <a:pPr lvl="4"/>
            <a:r>
              <a:rPr lang="en-US" dirty="0"/>
              <a:t>Est Revenue = $490,000 to Fund R&amp;R</a:t>
            </a:r>
          </a:p>
          <a:p>
            <a:pPr marL="1143000" lvl="4" indent="0">
              <a:buNone/>
            </a:pPr>
            <a:endParaRPr lang="en-US" dirty="0"/>
          </a:p>
          <a:p>
            <a:pPr marL="593725" lvl="2" indent="0">
              <a:buNone/>
            </a:pPr>
            <a:endParaRPr lang="en-US" dirty="0"/>
          </a:p>
        </p:txBody>
      </p:sp>
      <p:sp>
        <p:nvSpPr>
          <p:cNvPr id="6" name="Date Placeholder 5"/>
          <p:cNvSpPr>
            <a:spLocks noGrp="1"/>
          </p:cNvSpPr>
          <p:nvPr>
            <p:ph type="dt" sz="half" idx="10"/>
          </p:nvPr>
        </p:nvSpPr>
        <p:spPr/>
        <p:txBody>
          <a:bodyPr/>
          <a:lstStyle/>
          <a:p>
            <a:pPr>
              <a:defRPr/>
            </a:pPr>
            <a:r>
              <a:rPr lang="en-US" dirty="0"/>
              <a:t>May 28, 2019</a:t>
            </a:r>
          </a:p>
        </p:txBody>
      </p:sp>
      <p:sp>
        <p:nvSpPr>
          <p:cNvPr id="7" name="Slide Number Placeholder 6"/>
          <p:cNvSpPr>
            <a:spLocks noGrp="1"/>
          </p:cNvSpPr>
          <p:nvPr>
            <p:ph type="sldNum" sz="quarter" idx="12"/>
          </p:nvPr>
        </p:nvSpPr>
        <p:spPr/>
        <p:txBody>
          <a:bodyPr/>
          <a:lstStyle/>
          <a:p>
            <a:pPr>
              <a:defRPr/>
            </a:pPr>
            <a:fld id="{57CE091B-BEAE-4691-AEA5-01109E4C9E2D}" type="slidenum">
              <a:rPr lang="en-US" smtClean="0"/>
              <a:pPr>
                <a:defRPr/>
              </a:pPr>
              <a:t>21</a:t>
            </a:fld>
            <a:endParaRPr lang="en-US" dirty="0"/>
          </a:p>
        </p:txBody>
      </p:sp>
    </p:spTree>
    <p:extLst>
      <p:ext uri="{BB962C8B-B14F-4D97-AF65-F5344CB8AC3E}">
        <p14:creationId xmlns:p14="http://schemas.microsoft.com/office/powerpoint/2010/main" val="39975826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FY20 Budget Highlights-BCWS</a:t>
            </a:r>
          </a:p>
        </p:txBody>
      </p:sp>
      <p:sp>
        <p:nvSpPr>
          <p:cNvPr id="3" name="Content Placeholder 2"/>
          <p:cNvSpPr>
            <a:spLocks noGrp="1"/>
          </p:cNvSpPr>
          <p:nvPr>
            <p:ph sz="quarter" idx="1"/>
          </p:nvPr>
        </p:nvSpPr>
        <p:spPr>
          <a:xfrm>
            <a:off x="402336" y="1752600"/>
            <a:ext cx="11338560" cy="4652964"/>
          </a:xfrm>
        </p:spPr>
        <p:txBody>
          <a:bodyPr/>
          <a:lstStyle/>
          <a:p>
            <a:r>
              <a:rPr lang="en-US" dirty="0"/>
              <a:t>Water &amp; Sewer </a:t>
            </a:r>
            <a:r>
              <a:rPr lang="en-US" sz="1600" i="1" dirty="0"/>
              <a:t>Continued</a:t>
            </a:r>
          </a:p>
          <a:p>
            <a:pPr lvl="2"/>
            <a:r>
              <a:rPr lang="en-US" dirty="0"/>
              <a:t>Personnel</a:t>
            </a:r>
          </a:p>
          <a:p>
            <a:pPr lvl="3"/>
            <a:r>
              <a:rPr lang="en-US" dirty="0"/>
              <a:t>6 New Positions (funded 75% of FY) = $284,035.35</a:t>
            </a:r>
          </a:p>
          <a:p>
            <a:pPr lvl="4"/>
            <a:r>
              <a:rPr lang="en-US" dirty="0"/>
              <a:t>1 Engineer III-In House Designer </a:t>
            </a:r>
          </a:p>
          <a:p>
            <a:pPr lvl="4"/>
            <a:r>
              <a:rPr lang="en-US" dirty="0"/>
              <a:t>1 Wastewater Technician 1 </a:t>
            </a:r>
          </a:p>
          <a:p>
            <a:pPr lvl="4"/>
            <a:r>
              <a:rPr lang="en-US" dirty="0"/>
              <a:t>1 Wastewater Utility Locator </a:t>
            </a:r>
          </a:p>
          <a:p>
            <a:pPr lvl="4"/>
            <a:r>
              <a:rPr lang="en-US" dirty="0"/>
              <a:t>2 Pump &amp; Plant Maintenance Mechanic 1 </a:t>
            </a:r>
          </a:p>
          <a:p>
            <a:pPr lvl="4"/>
            <a:r>
              <a:rPr lang="en-US" dirty="0"/>
              <a:t>1 Building &amp; Fleet Mechanic </a:t>
            </a:r>
          </a:p>
          <a:p>
            <a:pPr lvl="4"/>
            <a:endParaRPr lang="en-US" dirty="0"/>
          </a:p>
          <a:p>
            <a:pPr marL="1143000" lvl="4" indent="0">
              <a:buNone/>
            </a:pPr>
            <a:endParaRPr lang="en-US" dirty="0"/>
          </a:p>
        </p:txBody>
      </p:sp>
      <p:sp>
        <p:nvSpPr>
          <p:cNvPr id="4" name="Date Placeholder 3"/>
          <p:cNvSpPr>
            <a:spLocks noGrp="1"/>
          </p:cNvSpPr>
          <p:nvPr>
            <p:ph type="dt" sz="half" idx="10"/>
          </p:nvPr>
        </p:nvSpPr>
        <p:spPr/>
        <p:txBody>
          <a:bodyPr/>
          <a:lstStyle/>
          <a:p>
            <a:pPr>
              <a:defRPr/>
            </a:pPr>
            <a:r>
              <a:rPr lang="en-US" dirty="0"/>
              <a:t>May 28, 2019</a:t>
            </a:r>
          </a:p>
        </p:txBody>
      </p:sp>
      <p:sp>
        <p:nvSpPr>
          <p:cNvPr id="5" name="Slide Number Placeholder 4"/>
          <p:cNvSpPr>
            <a:spLocks noGrp="1"/>
          </p:cNvSpPr>
          <p:nvPr>
            <p:ph type="sldNum" sz="quarter" idx="12"/>
          </p:nvPr>
        </p:nvSpPr>
        <p:spPr/>
        <p:txBody>
          <a:bodyPr/>
          <a:lstStyle/>
          <a:p>
            <a:pPr>
              <a:defRPr/>
            </a:pPr>
            <a:fld id="{57CE091B-BEAE-4691-AEA5-01109E4C9E2D}" type="slidenum">
              <a:rPr lang="en-US" smtClean="0"/>
              <a:pPr>
                <a:defRPr/>
              </a:pPr>
              <a:t>22</a:t>
            </a:fld>
            <a:endParaRPr lang="en-US" dirty="0"/>
          </a:p>
        </p:txBody>
      </p:sp>
    </p:spTree>
    <p:extLst>
      <p:ext uri="{BB962C8B-B14F-4D97-AF65-F5344CB8AC3E}">
        <p14:creationId xmlns:p14="http://schemas.microsoft.com/office/powerpoint/2010/main" val="39737128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FAA3D-08C4-406F-859F-6A1EF9976213}"/>
              </a:ext>
            </a:extLst>
          </p:cNvPr>
          <p:cNvSpPr>
            <a:spLocks noGrp="1"/>
          </p:cNvSpPr>
          <p:nvPr>
            <p:ph type="title"/>
          </p:nvPr>
        </p:nvSpPr>
        <p:spPr/>
        <p:txBody>
          <a:bodyPr/>
          <a:lstStyle/>
          <a:p>
            <a:r>
              <a:rPr lang="en-US" dirty="0">
                <a:latin typeface="Times New Roman" pitchFamily="18" charset="0"/>
                <a:cs typeface="Times New Roman" pitchFamily="18" charset="0"/>
              </a:rPr>
              <a:t>FY20 Proposed Budget - Water</a:t>
            </a:r>
            <a:endParaRPr lang="en-US" dirty="0"/>
          </a:p>
        </p:txBody>
      </p:sp>
      <p:sp>
        <p:nvSpPr>
          <p:cNvPr id="4" name="Date Placeholder 3">
            <a:extLst>
              <a:ext uri="{FF2B5EF4-FFF2-40B4-BE49-F238E27FC236}">
                <a16:creationId xmlns:a16="http://schemas.microsoft.com/office/drawing/2014/main" id="{9BDAD566-4982-41D7-9764-0CB7E23527EF}"/>
              </a:ext>
            </a:extLst>
          </p:cNvPr>
          <p:cNvSpPr>
            <a:spLocks noGrp="1"/>
          </p:cNvSpPr>
          <p:nvPr>
            <p:ph type="dt" sz="half" idx="10"/>
          </p:nvPr>
        </p:nvSpPr>
        <p:spPr/>
        <p:txBody>
          <a:bodyPr/>
          <a:lstStyle/>
          <a:p>
            <a:pPr>
              <a:defRPr/>
            </a:pPr>
            <a:r>
              <a:rPr lang="en-US" dirty="0"/>
              <a:t>May 28, 2019</a:t>
            </a:r>
          </a:p>
        </p:txBody>
      </p:sp>
      <p:sp>
        <p:nvSpPr>
          <p:cNvPr id="5" name="Slide Number Placeholder 4">
            <a:extLst>
              <a:ext uri="{FF2B5EF4-FFF2-40B4-BE49-F238E27FC236}">
                <a16:creationId xmlns:a16="http://schemas.microsoft.com/office/drawing/2014/main" id="{DA241C90-D791-4AAE-AFBE-C8FEEE794B67}"/>
              </a:ext>
            </a:extLst>
          </p:cNvPr>
          <p:cNvSpPr>
            <a:spLocks noGrp="1"/>
          </p:cNvSpPr>
          <p:nvPr>
            <p:ph type="sldNum" sz="quarter" idx="12"/>
          </p:nvPr>
        </p:nvSpPr>
        <p:spPr/>
        <p:txBody>
          <a:bodyPr/>
          <a:lstStyle/>
          <a:p>
            <a:pPr>
              <a:defRPr/>
            </a:pPr>
            <a:fld id="{57CE091B-BEAE-4691-AEA5-01109E4C9E2D}" type="slidenum">
              <a:rPr lang="en-US" smtClean="0"/>
              <a:pPr>
                <a:defRPr/>
              </a:pPr>
              <a:t>23</a:t>
            </a:fld>
            <a:endParaRPr lang="en-US" dirty="0"/>
          </a:p>
        </p:txBody>
      </p:sp>
      <p:pic>
        <p:nvPicPr>
          <p:cNvPr id="9" name="Content Placeholder 8">
            <a:extLst>
              <a:ext uri="{FF2B5EF4-FFF2-40B4-BE49-F238E27FC236}">
                <a16:creationId xmlns:a16="http://schemas.microsoft.com/office/drawing/2014/main" id="{A5F3DFA6-86E9-4DBD-A4C7-FA671A266608}"/>
              </a:ext>
            </a:extLst>
          </p:cNvPr>
          <p:cNvPicPr>
            <a:picLocks noGrp="1" noChangeAspect="1"/>
          </p:cNvPicPr>
          <p:nvPr>
            <p:ph sz="quarter" idx="1"/>
          </p:nvPr>
        </p:nvPicPr>
        <p:blipFill>
          <a:blip r:embed="rId3"/>
          <a:stretch>
            <a:fillRect/>
          </a:stretch>
        </p:blipFill>
        <p:spPr>
          <a:xfrm>
            <a:off x="1981200" y="2237229"/>
            <a:ext cx="3747432" cy="1527600"/>
          </a:xfrm>
          <a:prstGeom prst="rect">
            <a:avLst/>
          </a:prstGeom>
        </p:spPr>
      </p:pic>
      <p:pic>
        <p:nvPicPr>
          <p:cNvPr id="10" name="Picture 9">
            <a:extLst>
              <a:ext uri="{FF2B5EF4-FFF2-40B4-BE49-F238E27FC236}">
                <a16:creationId xmlns:a16="http://schemas.microsoft.com/office/drawing/2014/main" id="{7AB195D7-CA65-498E-B27C-4A31DE4EC8DB}"/>
              </a:ext>
            </a:extLst>
          </p:cNvPr>
          <p:cNvPicPr>
            <a:picLocks noChangeAspect="1"/>
          </p:cNvPicPr>
          <p:nvPr/>
        </p:nvPicPr>
        <p:blipFill>
          <a:blip r:embed="rId4"/>
          <a:stretch>
            <a:fillRect/>
          </a:stretch>
        </p:blipFill>
        <p:spPr>
          <a:xfrm>
            <a:off x="6454553" y="2208876"/>
            <a:ext cx="3747432" cy="3028400"/>
          </a:xfrm>
          <a:prstGeom prst="rect">
            <a:avLst/>
          </a:prstGeom>
        </p:spPr>
      </p:pic>
    </p:spTree>
    <p:extLst>
      <p:ext uri="{BB962C8B-B14F-4D97-AF65-F5344CB8AC3E}">
        <p14:creationId xmlns:p14="http://schemas.microsoft.com/office/powerpoint/2010/main" val="34382620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FAA3D-08C4-406F-859F-6A1EF9976213}"/>
              </a:ext>
            </a:extLst>
          </p:cNvPr>
          <p:cNvSpPr>
            <a:spLocks noGrp="1"/>
          </p:cNvSpPr>
          <p:nvPr>
            <p:ph type="title"/>
          </p:nvPr>
        </p:nvSpPr>
        <p:spPr/>
        <p:txBody>
          <a:bodyPr/>
          <a:lstStyle/>
          <a:p>
            <a:r>
              <a:rPr lang="en-US" dirty="0">
                <a:latin typeface="Times New Roman" pitchFamily="18" charset="0"/>
                <a:cs typeface="Times New Roman" pitchFamily="18" charset="0"/>
              </a:rPr>
              <a:t>FY20 Proposed Budget - Sewer</a:t>
            </a:r>
            <a:endParaRPr lang="en-US" dirty="0"/>
          </a:p>
        </p:txBody>
      </p:sp>
      <p:sp>
        <p:nvSpPr>
          <p:cNvPr id="4" name="Date Placeholder 3">
            <a:extLst>
              <a:ext uri="{FF2B5EF4-FFF2-40B4-BE49-F238E27FC236}">
                <a16:creationId xmlns:a16="http://schemas.microsoft.com/office/drawing/2014/main" id="{9BDAD566-4982-41D7-9764-0CB7E23527EF}"/>
              </a:ext>
            </a:extLst>
          </p:cNvPr>
          <p:cNvSpPr>
            <a:spLocks noGrp="1"/>
          </p:cNvSpPr>
          <p:nvPr>
            <p:ph type="dt" sz="half" idx="10"/>
          </p:nvPr>
        </p:nvSpPr>
        <p:spPr/>
        <p:txBody>
          <a:bodyPr/>
          <a:lstStyle/>
          <a:p>
            <a:pPr>
              <a:defRPr/>
            </a:pPr>
            <a:r>
              <a:rPr lang="en-US" dirty="0"/>
              <a:t>May 28, 2019</a:t>
            </a:r>
          </a:p>
        </p:txBody>
      </p:sp>
      <p:sp>
        <p:nvSpPr>
          <p:cNvPr id="5" name="Slide Number Placeholder 4">
            <a:extLst>
              <a:ext uri="{FF2B5EF4-FFF2-40B4-BE49-F238E27FC236}">
                <a16:creationId xmlns:a16="http://schemas.microsoft.com/office/drawing/2014/main" id="{DA241C90-D791-4AAE-AFBE-C8FEEE794B67}"/>
              </a:ext>
            </a:extLst>
          </p:cNvPr>
          <p:cNvSpPr>
            <a:spLocks noGrp="1"/>
          </p:cNvSpPr>
          <p:nvPr>
            <p:ph type="sldNum" sz="quarter" idx="12"/>
          </p:nvPr>
        </p:nvSpPr>
        <p:spPr/>
        <p:txBody>
          <a:bodyPr/>
          <a:lstStyle/>
          <a:p>
            <a:pPr>
              <a:defRPr/>
            </a:pPr>
            <a:fld id="{57CE091B-BEAE-4691-AEA5-01109E4C9E2D}" type="slidenum">
              <a:rPr lang="en-US" smtClean="0"/>
              <a:pPr>
                <a:defRPr/>
              </a:pPr>
              <a:t>24</a:t>
            </a:fld>
            <a:endParaRPr lang="en-US" dirty="0"/>
          </a:p>
        </p:txBody>
      </p:sp>
      <p:pic>
        <p:nvPicPr>
          <p:cNvPr id="11" name="Content Placeholder 10">
            <a:extLst>
              <a:ext uri="{FF2B5EF4-FFF2-40B4-BE49-F238E27FC236}">
                <a16:creationId xmlns:a16="http://schemas.microsoft.com/office/drawing/2014/main" id="{5D30D207-1474-4172-89AD-E62CD034F9E6}"/>
              </a:ext>
            </a:extLst>
          </p:cNvPr>
          <p:cNvPicPr>
            <a:picLocks noGrp="1" noChangeAspect="1"/>
          </p:cNvPicPr>
          <p:nvPr>
            <p:ph sz="quarter" idx="1"/>
          </p:nvPr>
        </p:nvPicPr>
        <p:blipFill>
          <a:blip r:embed="rId3"/>
          <a:stretch>
            <a:fillRect/>
          </a:stretch>
        </p:blipFill>
        <p:spPr>
          <a:xfrm>
            <a:off x="1981200" y="2206109"/>
            <a:ext cx="3747432" cy="1527600"/>
          </a:xfrm>
          <a:prstGeom prst="rect">
            <a:avLst/>
          </a:prstGeom>
        </p:spPr>
      </p:pic>
      <p:pic>
        <p:nvPicPr>
          <p:cNvPr id="12" name="Picture 11">
            <a:extLst>
              <a:ext uri="{FF2B5EF4-FFF2-40B4-BE49-F238E27FC236}">
                <a16:creationId xmlns:a16="http://schemas.microsoft.com/office/drawing/2014/main" id="{4E521296-DF60-43C6-9EF0-F6632A7B6649}"/>
              </a:ext>
            </a:extLst>
          </p:cNvPr>
          <p:cNvPicPr>
            <a:picLocks noChangeAspect="1"/>
          </p:cNvPicPr>
          <p:nvPr/>
        </p:nvPicPr>
        <p:blipFill>
          <a:blip r:embed="rId4"/>
          <a:stretch>
            <a:fillRect/>
          </a:stretch>
        </p:blipFill>
        <p:spPr>
          <a:xfrm>
            <a:off x="6463414" y="2182295"/>
            <a:ext cx="3747432" cy="3028400"/>
          </a:xfrm>
          <a:prstGeom prst="rect">
            <a:avLst/>
          </a:prstGeom>
        </p:spPr>
      </p:pic>
    </p:spTree>
    <p:extLst>
      <p:ext uri="{BB962C8B-B14F-4D97-AF65-F5344CB8AC3E}">
        <p14:creationId xmlns:p14="http://schemas.microsoft.com/office/powerpoint/2010/main" val="16354806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FY20 Budget Highlights-BCWS</a:t>
            </a:r>
          </a:p>
        </p:txBody>
      </p:sp>
      <p:sp>
        <p:nvSpPr>
          <p:cNvPr id="3" name="Content Placeholder 2"/>
          <p:cNvSpPr>
            <a:spLocks noGrp="1"/>
          </p:cNvSpPr>
          <p:nvPr>
            <p:ph sz="quarter" idx="1"/>
          </p:nvPr>
        </p:nvSpPr>
        <p:spPr/>
        <p:txBody>
          <a:bodyPr/>
          <a:lstStyle/>
          <a:p>
            <a:r>
              <a:rPr lang="en-US" dirty="0"/>
              <a:t>Solid Waste</a:t>
            </a:r>
          </a:p>
          <a:p>
            <a:pPr lvl="1"/>
            <a:r>
              <a:rPr lang="en-US" dirty="0"/>
              <a:t>Includes</a:t>
            </a:r>
          </a:p>
          <a:p>
            <a:pPr lvl="2"/>
            <a:r>
              <a:rPr lang="en-US" dirty="0"/>
              <a:t>Major Changes due to </a:t>
            </a:r>
            <a:r>
              <a:rPr lang="en-US" dirty="0" err="1"/>
              <a:t>RePower</a:t>
            </a:r>
            <a:r>
              <a:rPr lang="en-US" dirty="0"/>
              <a:t> South (RPS)</a:t>
            </a:r>
          </a:p>
          <a:p>
            <a:pPr lvl="3"/>
            <a:r>
              <a:rPr lang="en-US" dirty="0"/>
              <a:t>New Revenue due to RPS</a:t>
            </a:r>
          </a:p>
          <a:p>
            <a:pPr lvl="4"/>
            <a:r>
              <a:rPr lang="en-US" dirty="0"/>
              <a:t>$2,272,800 budgeted for Residual into the landfill (min per Contract is $1,545,504)</a:t>
            </a:r>
          </a:p>
          <a:p>
            <a:pPr lvl="5"/>
            <a:r>
              <a:rPr lang="en-US" dirty="0"/>
              <a:t>$1,545,504 represents 34% of 120k tons @ $37.88/Ton)</a:t>
            </a:r>
          </a:p>
          <a:p>
            <a:pPr lvl="4"/>
            <a:r>
              <a:rPr lang="en-US" dirty="0"/>
              <a:t>$950,000 Lease from RPS to BCWS</a:t>
            </a:r>
          </a:p>
          <a:p>
            <a:pPr lvl="4"/>
            <a:r>
              <a:rPr lang="en-US" dirty="0"/>
              <a:t>($455,000) reduction in revenue from sewer fund for sludge disposal</a:t>
            </a:r>
          </a:p>
          <a:p>
            <a:pPr lvl="3"/>
            <a:r>
              <a:rPr lang="en-US" dirty="0"/>
              <a:t>New Expense due to RPS</a:t>
            </a:r>
          </a:p>
          <a:p>
            <a:pPr lvl="4"/>
            <a:r>
              <a:rPr lang="en-US" dirty="0"/>
              <a:t>$4,545,600 in Users Fees will be paid to RPS (total SWUF revenue </a:t>
            </a:r>
            <a:r>
              <a:rPr lang="en-US" dirty="0" err="1"/>
              <a:t>est’d</a:t>
            </a:r>
            <a:r>
              <a:rPr lang="en-US" dirty="0"/>
              <a:t> @ $8,850,000)</a:t>
            </a:r>
          </a:p>
          <a:p>
            <a:pPr lvl="4"/>
            <a:r>
              <a:rPr lang="en-US" dirty="0"/>
              <a:t>$525,000 budgeted to manage hauling 7,000 tons of sludge to another location TBD</a:t>
            </a:r>
          </a:p>
          <a:p>
            <a:pPr lvl="5"/>
            <a:r>
              <a:rPr lang="en-US" dirty="0"/>
              <a:t>10,000 tons total, but we plan to still put appx 3,000 tons in the landfill</a:t>
            </a:r>
          </a:p>
          <a:p>
            <a:pPr lvl="4"/>
            <a:endParaRPr lang="en-US" dirty="0"/>
          </a:p>
          <a:p>
            <a:pPr marL="274638" lvl="1" indent="0">
              <a:buNone/>
            </a:pPr>
            <a:endParaRPr lang="en-US" dirty="0"/>
          </a:p>
        </p:txBody>
      </p:sp>
      <p:sp>
        <p:nvSpPr>
          <p:cNvPr id="4" name="Date Placeholder 3"/>
          <p:cNvSpPr>
            <a:spLocks noGrp="1"/>
          </p:cNvSpPr>
          <p:nvPr>
            <p:ph type="dt" sz="half" idx="10"/>
          </p:nvPr>
        </p:nvSpPr>
        <p:spPr/>
        <p:txBody>
          <a:bodyPr/>
          <a:lstStyle/>
          <a:p>
            <a:pPr>
              <a:defRPr/>
            </a:pPr>
            <a:r>
              <a:rPr lang="en-US"/>
              <a:t>May 28, 2019</a:t>
            </a:r>
          </a:p>
        </p:txBody>
      </p:sp>
      <p:sp>
        <p:nvSpPr>
          <p:cNvPr id="5" name="Slide Number Placeholder 4"/>
          <p:cNvSpPr>
            <a:spLocks noGrp="1"/>
          </p:cNvSpPr>
          <p:nvPr>
            <p:ph type="sldNum" sz="quarter" idx="12"/>
          </p:nvPr>
        </p:nvSpPr>
        <p:spPr/>
        <p:txBody>
          <a:bodyPr/>
          <a:lstStyle/>
          <a:p>
            <a:pPr>
              <a:defRPr/>
            </a:pPr>
            <a:fld id="{57CE091B-BEAE-4691-AEA5-01109E4C9E2D}" type="slidenum">
              <a:rPr lang="en-US" smtClean="0"/>
              <a:pPr>
                <a:defRPr/>
              </a:pPr>
              <a:t>25</a:t>
            </a:fld>
            <a:endParaRPr lang="en-US"/>
          </a:p>
        </p:txBody>
      </p:sp>
    </p:spTree>
    <p:extLst>
      <p:ext uri="{BB962C8B-B14F-4D97-AF65-F5344CB8AC3E}">
        <p14:creationId xmlns:p14="http://schemas.microsoft.com/office/powerpoint/2010/main" val="4785366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FY20 Budget Highlights-BCWS</a:t>
            </a:r>
          </a:p>
        </p:txBody>
      </p:sp>
      <p:sp>
        <p:nvSpPr>
          <p:cNvPr id="3" name="Content Placeholder 2"/>
          <p:cNvSpPr>
            <a:spLocks noGrp="1"/>
          </p:cNvSpPr>
          <p:nvPr>
            <p:ph sz="quarter" idx="1"/>
          </p:nvPr>
        </p:nvSpPr>
        <p:spPr>
          <a:xfrm>
            <a:off x="402336" y="1676400"/>
            <a:ext cx="11338560" cy="4729164"/>
          </a:xfrm>
        </p:spPr>
        <p:txBody>
          <a:bodyPr/>
          <a:lstStyle/>
          <a:p>
            <a:r>
              <a:rPr lang="en-US" dirty="0"/>
              <a:t>Solid Waste </a:t>
            </a:r>
            <a:r>
              <a:rPr lang="en-US" sz="1600" i="1" dirty="0"/>
              <a:t>Continued</a:t>
            </a:r>
          </a:p>
          <a:p>
            <a:pPr lvl="2"/>
            <a:r>
              <a:rPr lang="en-US" dirty="0"/>
              <a:t>Personnel </a:t>
            </a:r>
            <a:endParaRPr lang="en-US" i="1" dirty="0"/>
          </a:p>
          <a:p>
            <a:pPr lvl="3"/>
            <a:r>
              <a:rPr lang="en-US" dirty="0"/>
              <a:t>No new positions or upgrades</a:t>
            </a:r>
          </a:p>
          <a:p>
            <a:pPr lvl="3"/>
            <a:r>
              <a:rPr lang="en-US" dirty="0"/>
              <a:t>3% COLA/Merit for 6 months beginning January 20’</a:t>
            </a:r>
          </a:p>
          <a:p>
            <a:pPr lvl="4"/>
            <a:endParaRPr lang="en-US" dirty="0"/>
          </a:p>
          <a:p>
            <a:pPr marL="1143000" lvl="4" indent="0">
              <a:buNone/>
            </a:pPr>
            <a:endParaRPr lang="en-US" dirty="0"/>
          </a:p>
        </p:txBody>
      </p:sp>
      <p:sp>
        <p:nvSpPr>
          <p:cNvPr id="4" name="Date Placeholder 3"/>
          <p:cNvSpPr>
            <a:spLocks noGrp="1"/>
          </p:cNvSpPr>
          <p:nvPr>
            <p:ph type="dt" sz="half" idx="10"/>
          </p:nvPr>
        </p:nvSpPr>
        <p:spPr/>
        <p:txBody>
          <a:bodyPr/>
          <a:lstStyle/>
          <a:p>
            <a:pPr>
              <a:defRPr/>
            </a:pPr>
            <a:r>
              <a:rPr lang="en-US"/>
              <a:t>May 28, 2019</a:t>
            </a:r>
          </a:p>
        </p:txBody>
      </p:sp>
      <p:sp>
        <p:nvSpPr>
          <p:cNvPr id="5" name="Slide Number Placeholder 4"/>
          <p:cNvSpPr>
            <a:spLocks noGrp="1"/>
          </p:cNvSpPr>
          <p:nvPr>
            <p:ph type="sldNum" sz="quarter" idx="12"/>
          </p:nvPr>
        </p:nvSpPr>
        <p:spPr/>
        <p:txBody>
          <a:bodyPr/>
          <a:lstStyle/>
          <a:p>
            <a:pPr>
              <a:defRPr/>
            </a:pPr>
            <a:fld id="{57CE091B-BEAE-4691-AEA5-01109E4C9E2D}" type="slidenum">
              <a:rPr lang="en-US" smtClean="0"/>
              <a:pPr>
                <a:defRPr/>
              </a:pPr>
              <a:t>26</a:t>
            </a:fld>
            <a:endParaRPr lang="en-US"/>
          </a:p>
        </p:txBody>
      </p:sp>
    </p:spTree>
    <p:extLst>
      <p:ext uri="{BB962C8B-B14F-4D97-AF65-F5344CB8AC3E}">
        <p14:creationId xmlns:p14="http://schemas.microsoft.com/office/powerpoint/2010/main" val="3796327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FAA3D-08C4-406F-859F-6A1EF9976213}"/>
              </a:ext>
            </a:extLst>
          </p:cNvPr>
          <p:cNvSpPr>
            <a:spLocks noGrp="1"/>
          </p:cNvSpPr>
          <p:nvPr>
            <p:ph type="title"/>
          </p:nvPr>
        </p:nvSpPr>
        <p:spPr/>
        <p:txBody>
          <a:bodyPr/>
          <a:lstStyle/>
          <a:p>
            <a:r>
              <a:rPr lang="en-US" dirty="0">
                <a:latin typeface="Times New Roman" pitchFamily="18" charset="0"/>
                <a:cs typeface="Times New Roman" pitchFamily="18" charset="0"/>
              </a:rPr>
              <a:t>FY20 Proposed Budget – Solid Waste</a:t>
            </a:r>
            <a:endParaRPr lang="en-US" dirty="0"/>
          </a:p>
        </p:txBody>
      </p:sp>
      <p:sp>
        <p:nvSpPr>
          <p:cNvPr id="4" name="Date Placeholder 3">
            <a:extLst>
              <a:ext uri="{FF2B5EF4-FFF2-40B4-BE49-F238E27FC236}">
                <a16:creationId xmlns:a16="http://schemas.microsoft.com/office/drawing/2014/main" id="{9BDAD566-4982-41D7-9764-0CB7E23527EF}"/>
              </a:ext>
            </a:extLst>
          </p:cNvPr>
          <p:cNvSpPr>
            <a:spLocks noGrp="1"/>
          </p:cNvSpPr>
          <p:nvPr>
            <p:ph type="dt" sz="half" idx="10"/>
          </p:nvPr>
        </p:nvSpPr>
        <p:spPr/>
        <p:txBody>
          <a:bodyPr/>
          <a:lstStyle/>
          <a:p>
            <a:pPr>
              <a:defRPr/>
            </a:pPr>
            <a:r>
              <a:rPr lang="en-US"/>
              <a:t>May 28, 2019</a:t>
            </a:r>
          </a:p>
        </p:txBody>
      </p:sp>
      <p:sp>
        <p:nvSpPr>
          <p:cNvPr id="5" name="Slide Number Placeholder 4">
            <a:extLst>
              <a:ext uri="{FF2B5EF4-FFF2-40B4-BE49-F238E27FC236}">
                <a16:creationId xmlns:a16="http://schemas.microsoft.com/office/drawing/2014/main" id="{DA241C90-D791-4AAE-AFBE-C8FEEE794B67}"/>
              </a:ext>
            </a:extLst>
          </p:cNvPr>
          <p:cNvSpPr>
            <a:spLocks noGrp="1"/>
          </p:cNvSpPr>
          <p:nvPr>
            <p:ph type="sldNum" sz="quarter" idx="12"/>
          </p:nvPr>
        </p:nvSpPr>
        <p:spPr/>
        <p:txBody>
          <a:bodyPr/>
          <a:lstStyle/>
          <a:p>
            <a:pPr>
              <a:defRPr/>
            </a:pPr>
            <a:fld id="{57CE091B-BEAE-4691-AEA5-01109E4C9E2D}" type="slidenum">
              <a:rPr lang="en-US" smtClean="0"/>
              <a:pPr>
                <a:defRPr/>
              </a:pPr>
              <a:t>27</a:t>
            </a:fld>
            <a:endParaRPr lang="en-US"/>
          </a:p>
        </p:txBody>
      </p:sp>
      <p:pic>
        <p:nvPicPr>
          <p:cNvPr id="7" name="Content Placeholder 6">
            <a:extLst>
              <a:ext uri="{FF2B5EF4-FFF2-40B4-BE49-F238E27FC236}">
                <a16:creationId xmlns:a16="http://schemas.microsoft.com/office/drawing/2014/main" id="{029AF46A-009B-481C-9F7C-3F64A557411C}"/>
              </a:ext>
            </a:extLst>
          </p:cNvPr>
          <p:cNvPicPr>
            <a:picLocks noGrp="1" noChangeAspect="1"/>
          </p:cNvPicPr>
          <p:nvPr>
            <p:ph sz="quarter" idx="1"/>
          </p:nvPr>
        </p:nvPicPr>
        <p:blipFill>
          <a:blip r:embed="rId3"/>
          <a:stretch>
            <a:fillRect/>
          </a:stretch>
        </p:blipFill>
        <p:spPr>
          <a:xfrm>
            <a:off x="1891368" y="2286000"/>
            <a:ext cx="3747432" cy="1313200"/>
          </a:xfrm>
          <a:prstGeom prst="rect">
            <a:avLst/>
          </a:prstGeom>
        </p:spPr>
      </p:pic>
      <p:pic>
        <p:nvPicPr>
          <p:cNvPr id="8" name="Picture 7">
            <a:extLst>
              <a:ext uri="{FF2B5EF4-FFF2-40B4-BE49-F238E27FC236}">
                <a16:creationId xmlns:a16="http://schemas.microsoft.com/office/drawing/2014/main" id="{0FD5F08C-904D-463C-BF5E-92FDF63791C3}"/>
              </a:ext>
            </a:extLst>
          </p:cNvPr>
          <p:cNvPicPr>
            <a:picLocks noChangeAspect="1"/>
          </p:cNvPicPr>
          <p:nvPr/>
        </p:nvPicPr>
        <p:blipFill>
          <a:blip r:embed="rId4"/>
          <a:stretch>
            <a:fillRect/>
          </a:stretch>
        </p:blipFill>
        <p:spPr>
          <a:xfrm>
            <a:off x="6463368" y="2286000"/>
            <a:ext cx="3747432" cy="3028400"/>
          </a:xfrm>
          <a:prstGeom prst="rect">
            <a:avLst/>
          </a:prstGeom>
        </p:spPr>
      </p:pic>
    </p:spTree>
    <p:extLst>
      <p:ext uri="{BB962C8B-B14F-4D97-AF65-F5344CB8AC3E}">
        <p14:creationId xmlns:p14="http://schemas.microsoft.com/office/powerpoint/2010/main" val="41310608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FY20 Budget Highlights-BCWS</a:t>
            </a:r>
          </a:p>
        </p:txBody>
      </p:sp>
      <p:sp>
        <p:nvSpPr>
          <p:cNvPr id="3" name="Content Placeholder 2"/>
          <p:cNvSpPr>
            <a:spLocks noGrp="1"/>
          </p:cNvSpPr>
          <p:nvPr>
            <p:ph sz="quarter" idx="1"/>
          </p:nvPr>
        </p:nvSpPr>
        <p:spPr>
          <a:xfrm>
            <a:off x="304800" y="1371600"/>
            <a:ext cx="11481883" cy="5033964"/>
          </a:xfrm>
        </p:spPr>
        <p:txBody>
          <a:bodyPr/>
          <a:lstStyle/>
          <a:p>
            <a:pPr lvl="1"/>
            <a:r>
              <a:rPr lang="en-US" dirty="0"/>
              <a:t>R&amp;R Fund</a:t>
            </a:r>
          </a:p>
          <a:p>
            <a:pPr lvl="2"/>
            <a:r>
              <a:rPr lang="en-US" dirty="0"/>
              <a:t>Budgeted Contribution for FY20 = $31,627,204</a:t>
            </a:r>
          </a:p>
          <a:p>
            <a:pPr lvl="3"/>
            <a:r>
              <a:rPr lang="en-US" dirty="0"/>
              <a:t>Impact Fees = $7,070,000</a:t>
            </a:r>
          </a:p>
          <a:p>
            <a:pPr lvl="3"/>
            <a:r>
              <a:rPr lang="en-US" dirty="0"/>
              <a:t>From Operating for Debt = $14,933,459</a:t>
            </a:r>
          </a:p>
          <a:p>
            <a:pPr lvl="3"/>
            <a:r>
              <a:rPr lang="en-US" dirty="0"/>
              <a:t>From Operation </a:t>
            </a:r>
            <a:r>
              <a:rPr lang="en-US" dirty="0" err="1"/>
              <a:t>Add’l</a:t>
            </a:r>
            <a:r>
              <a:rPr lang="en-US" dirty="0"/>
              <a:t> = $9,623,745</a:t>
            </a:r>
          </a:p>
          <a:p>
            <a:pPr lvl="2"/>
            <a:r>
              <a:rPr lang="en-US" dirty="0"/>
              <a:t>Does not include State Revolving Fund (SRF) for Sewer Treatment Plant Upgrades </a:t>
            </a:r>
          </a:p>
          <a:p>
            <a:pPr lvl="3"/>
            <a:r>
              <a:rPr lang="en-US" dirty="0"/>
              <a:t>$40M estimated from SRF to fund Sewer Treatment Plant Upgrades</a:t>
            </a:r>
          </a:p>
          <a:p>
            <a:pPr lvl="4"/>
            <a:r>
              <a:rPr lang="en-US" dirty="0"/>
              <a:t>Debt service will not need to be budgeted until next FY.  This freed up $1.4M to add to R&amp;R during this FY</a:t>
            </a:r>
          </a:p>
          <a:p>
            <a:pPr lvl="2"/>
            <a:r>
              <a:rPr lang="en-US" dirty="0"/>
              <a:t>Budgeted FY20 CIP expense  = $98,157,120 (assuming all projects are completed)</a:t>
            </a:r>
          </a:p>
          <a:p>
            <a:pPr lvl="2"/>
            <a:r>
              <a:rPr lang="en-US" dirty="0"/>
              <a:t>Estimated R&amp;R balance at 6/30/20 = $18,805,225</a:t>
            </a:r>
          </a:p>
          <a:p>
            <a:pPr lvl="3"/>
            <a:r>
              <a:rPr lang="en-US" dirty="0"/>
              <a:t>Assumes increase in Water Rate, collections meet or exceed budgeted expectations and SRF loan revenue for treatment plant upgrades.</a:t>
            </a:r>
          </a:p>
          <a:p>
            <a:pPr lvl="4"/>
            <a:endParaRPr lang="en-US" dirty="0"/>
          </a:p>
          <a:p>
            <a:pPr marL="868363" lvl="3" indent="0">
              <a:buNone/>
            </a:pPr>
            <a:endParaRPr lang="en-US" dirty="0"/>
          </a:p>
          <a:p>
            <a:pPr marL="593725" lvl="2" indent="0">
              <a:buNone/>
            </a:pPr>
            <a:endParaRPr lang="en-US" dirty="0"/>
          </a:p>
          <a:p>
            <a:pPr lvl="2"/>
            <a:endParaRPr lang="en-US" dirty="0"/>
          </a:p>
          <a:p>
            <a:pPr lvl="1"/>
            <a:endParaRPr lang="en-US" dirty="0"/>
          </a:p>
          <a:p>
            <a:pPr lvl="1"/>
            <a:endParaRPr lang="en-US" dirty="0"/>
          </a:p>
        </p:txBody>
      </p:sp>
      <p:sp>
        <p:nvSpPr>
          <p:cNvPr id="4" name="Date Placeholder 3"/>
          <p:cNvSpPr>
            <a:spLocks noGrp="1"/>
          </p:cNvSpPr>
          <p:nvPr>
            <p:ph type="dt" sz="half" idx="10"/>
          </p:nvPr>
        </p:nvSpPr>
        <p:spPr/>
        <p:txBody>
          <a:bodyPr/>
          <a:lstStyle/>
          <a:p>
            <a:pPr>
              <a:defRPr/>
            </a:pPr>
            <a:r>
              <a:rPr lang="en-US"/>
              <a:t>May 28, 2019</a:t>
            </a:r>
          </a:p>
        </p:txBody>
      </p:sp>
      <p:sp>
        <p:nvSpPr>
          <p:cNvPr id="5" name="Slide Number Placeholder 4"/>
          <p:cNvSpPr>
            <a:spLocks noGrp="1"/>
          </p:cNvSpPr>
          <p:nvPr>
            <p:ph type="sldNum" sz="quarter" idx="12"/>
          </p:nvPr>
        </p:nvSpPr>
        <p:spPr>
          <a:xfrm>
            <a:off x="5786967" y="1101515"/>
            <a:ext cx="609600" cy="441325"/>
          </a:xfrm>
        </p:spPr>
        <p:txBody>
          <a:bodyPr/>
          <a:lstStyle/>
          <a:p>
            <a:pPr>
              <a:defRPr/>
            </a:pPr>
            <a:fld id="{57CE091B-BEAE-4691-AEA5-01109E4C9E2D}" type="slidenum">
              <a:rPr lang="en-US" smtClean="0"/>
              <a:pPr>
                <a:defRPr/>
              </a:pPr>
              <a:t>28</a:t>
            </a:fld>
            <a:endParaRPr lang="en-US"/>
          </a:p>
        </p:txBody>
      </p:sp>
    </p:spTree>
    <p:extLst>
      <p:ext uri="{BB962C8B-B14F-4D97-AF65-F5344CB8AC3E}">
        <p14:creationId xmlns:p14="http://schemas.microsoft.com/office/powerpoint/2010/main" val="927029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5383C-670D-40F7-9774-734A262FD7CE}"/>
              </a:ext>
            </a:extLst>
          </p:cNvPr>
          <p:cNvSpPr>
            <a:spLocks noGrp="1"/>
          </p:cNvSpPr>
          <p:nvPr>
            <p:ph type="title"/>
          </p:nvPr>
        </p:nvSpPr>
        <p:spPr/>
        <p:txBody>
          <a:bodyPr/>
          <a:lstStyle/>
          <a:p>
            <a:r>
              <a:rPr lang="en-US" dirty="0"/>
              <a:t>FY20 Budget Highlights-BCWS</a:t>
            </a:r>
          </a:p>
        </p:txBody>
      </p:sp>
      <p:sp>
        <p:nvSpPr>
          <p:cNvPr id="3" name="Content Placeholder 2">
            <a:extLst>
              <a:ext uri="{FF2B5EF4-FFF2-40B4-BE49-F238E27FC236}">
                <a16:creationId xmlns:a16="http://schemas.microsoft.com/office/drawing/2014/main" id="{73D0BFCE-FF9C-4766-91B6-DF21A6341616}"/>
              </a:ext>
            </a:extLst>
          </p:cNvPr>
          <p:cNvSpPr>
            <a:spLocks noGrp="1"/>
          </p:cNvSpPr>
          <p:nvPr>
            <p:ph sz="quarter" idx="1"/>
          </p:nvPr>
        </p:nvSpPr>
        <p:spPr/>
        <p:txBody>
          <a:bodyPr/>
          <a:lstStyle/>
          <a:p>
            <a:r>
              <a:rPr lang="en-US" dirty="0"/>
              <a:t>Budget is balanced as follows:</a:t>
            </a:r>
          </a:p>
          <a:p>
            <a:pPr marL="274638" lvl="1" indent="0">
              <a:buNone/>
            </a:pPr>
            <a:r>
              <a:rPr lang="en-US" dirty="0"/>
              <a:t> </a:t>
            </a:r>
          </a:p>
          <a:p>
            <a:pPr lvl="1"/>
            <a:endParaRPr lang="en-US" dirty="0"/>
          </a:p>
        </p:txBody>
      </p:sp>
      <p:sp>
        <p:nvSpPr>
          <p:cNvPr id="4" name="Date Placeholder 3">
            <a:extLst>
              <a:ext uri="{FF2B5EF4-FFF2-40B4-BE49-F238E27FC236}">
                <a16:creationId xmlns:a16="http://schemas.microsoft.com/office/drawing/2014/main" id="{1ECA4190-F155-4BBE-ABAC-87D8494B780E}"/>
              </a:ext>
            </a:extLst>
          </p:cNvPr>
          <p:cNvSpPr>
            <a:spLocks noGrp="1"/>
          </p:cNvSpPr>
          <p:nvPr>
            <p:ph type="dt" sz="half" idx="10"/>
          </p:nvPr>
        </p:nvSpPr>
        <p:spPr/>
        <p:txBody>
          <a:bodyPr/>
          <a:lstStyle/>
          <a:p>
            <a:pPr>
              <a:defRPr/>
            </a:pPr>
            <a:r>
              <a:rPr lang="en-US"/>
              <a:t>May 28, 2019</a:t>
            </a:r>
          </a:p>
        </p:txBody>
      </p:sp>
      <p:sp>
        <p:nvSpPr>
          <p:cNvPr id="5" name="Slide Number Placeholder 4">
            <a:extLst>
              <a:ext uri="{FF2B5EF4-FFF2-40B4-BE49-F238E27FC236}">
                <a16:creationId xmlns:a16="http://schemas.microsoft.com/office/drawing/2014/main" id="{90B4EEEF-6783-482B-8317-1C8BF3EC0159}"/>
              </a:ext>
            </a:extLst>
          </p:cNvPr>
          <p:cNvSpPr>
            <a:spLocks noGrp="1"/>
          </p:cNvSpPr>
          <p:nvPr>
            <p:ph type="sldNum" sz="quarter" idx="12"/>
          </p:nvPr>
        </p:nvSpPr>
        <p:spPr/>
        <p:txBody>
          <a:bodyPr/>
          <a:lstStyle/>
          <a:p>
            <a:pPr>
              <a:defRPr/>
            </a:pPr>
            <a:fld id="{57CE091B-BEAE-4691-AEA5-01109E4C9E2D}" type="slidenum">
              <a:rPr lang="en-US" smtClean="0"/>
              <a:pPr>
                <a:defRPr/>
              </a:pPr>
              <a:t>29</a:t>
            </a:fld>
            <a:endParaRPr lang="en-US"/>
          </a:p>
        </p:txBody>
      </p:sp>
      <p:pic>
        <p:nvPicPr>
          <p:cNvPr id="6" name="Picture 5">
            <a:extLst>
              <a:ext uri="{FF2B5EF4-FFF2-40B4-BE49-F238E27FC236}">
                <a16:creationId xmlns:a16="http://schemas.microsoft.com/office/drawing/2014/main" id="{1B6A07EA-0CB5-42EF-A487-9EF3BC2DFC73}"/>
              </a:ext>
            </a:extLst>
          </p:cNvPr>
          <p:cNvPicPr>
            <a:picLocks noChangeAspect="1"/>
          </p:cNvPicPr>
          <p:nvPr/>
        </p:nvPicPr>
        <p:blipFill>
          <a:blip r:embed="rId3"/>
          <a:stretch>
            <a:fillRect/>
          </a:stretch>
        </p:blipFill>
        <p:spPr>
          <a:xfrm>
            <a:off x="2294058" y="2133600"/>
            <a:ext cx="3747432" cy="3028400"/>
          </a:xfrm>
          <a:prstGeom prst="rect">
            <a:avLst/>
          </a:prstGeom>
        </p:spPr>
      </p:pic>
      <p:pic>
        <p:nvPicPr>
          <p:cNvPr id="8" name="Picture 7">
            <a:extLst>
              <a:ext uri="{FF2B5EF4-FFF2-40B4-BE49-F238E27FC236}">
                <a16:creationId xmlns:a16="http://schemas.microsoft.com/office/drawing/2014/main" id="{4A2CF44A-B9A5-465E-9BD0-9B875FFA36F4}"/>
              </a:ext>
            </a:extLst>
          </p:cNvPr>
          <p:cNvPicPr>
            <a:picLocks noChangeAspect="1"/>
          </p:cNvPicPr>
          <p:nvPr/>
        </p:nvPicPr>
        <p:blipFill>
          <a:blip r:embed="rId4"/>
          <a:stretch>
            <a:fillRect/>
          </a:stretch>
        </p:blipFill>
        <p:spPr>
          <a:xfrm>
            <a:off x="6234768" y="2133600"/>
            <a:ext cx="3747432" cy="3028400"/>
          </a:xfrm>
          <a:prstGeom prst="rect">
            <a:avLst/>
          </a:prstGeom>
        </p:spPr>
      </p:pic>
    </p:spTree>
    <p:extLst>
      <p:ext uri="{BB962C8B-B14F-4D97-AF65-F5344CB8AC3E}">
        <p14:creationId xmlns:p14="http://schemas.microsoft.com/office/powerpoint/2010/main" val="37997235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1828800" y="228601"/>
            <a:ext cx="8534400" cy="758825"/>
          </a:xfrm>
        </p:spPr>
        <p:txBody>
          <a:bodyPr>
            <a:normAutofit fontScale="90000"/>
          </a:bodyPr>
          <a:lstStyle/>
          <a:p>
            <a:pPr eaLnBrk="1" fontAlgn="auto" hangingPunct="1">
              <a:spcAft>
                <a:spcPts val="0"/>
              </a:spcAft>
              <a:defRPr/>
            </a:pPr>
            <a:r>
              <a:rPr lang="en-US" dirty="0">
                <a:latin typeface="Times New Roman" pitchFamily="18" charset="0"/>
                <a:cs typeface="Times New Roman" pitchFamily="18" charset="0"/>
              </a:rPr>
              <a:t>FY20 Proposed Revenue - BCWS</a:t>
            </a:r>
            <a:br>
              <a:rPr lang="en-US" dirty="0">
                <a:latin typeface="Times New Roman" pitchFamily="18" charset="0"/>
                <a:cs typeface="Times New Roman" pitchFamily="18" charset="0"/>
              </a:rPr>
            </a:br>
            <a:r>
              <a:rPr lang="en-US" sz="1400" dirty="0">
                <a:latin typeface="Times New Roman" pitchFamily="18" charset="0"/>
                <a:cs typeface="Times New Roman" pitchFamily="18" charset="0"/>
              </a:rPr>
              <a:t>(as of April 2019)</a:t>
            </a:r>
          </a:p>
        </p:txBody>
      </p:sp>
      <p:sp>
        <p:nvSpPr>
          <p:cNvPr id="9" name="Date Placeholder 8"/>
          <p:cNvSpPr>
            <a:spLocks noGrp="1"/>
          </p:cNvSpPr>
          <p:nvPr>
            <p:ph type="dt" sz="half" idx="10"/>
          </p:nvPr>
        </p:nvSpPr>
        <p:spPr/>
        <p:txBody>
          <a:bodyPr/>
          <a:lstStyle/>
          <a:p>
            <a:pPr>
              <a:defRPr/>
            </a:pPr>
            <a:r>
              <a:rPr lang="en-US"/>
              <a:t>May 28, 2019</a:t>
            </a:r>
          </a:p>
        </p:txBody>
      </p:sp>
      <p:sp>
        <p:nvSpPr>
          <p:cNvPr id="10" name="Slide Number Placeholder 9"/>
          <p:cNvSpPr>
            <a:spLocks noGrp="1"/>
          </p:cNvSpPr>
          <p:nvPr>
            <p:ph type="sldNum" sz="quarter" idx="12"/>
          </p:nvPr>
        </p:nvSpPr>
        <p:spPr/>
        <p:txBody>
          <a:bodyPr/>
          <a:lstStyle/>
          <a:p>
            <a:pPr>
              <a:defRPr/>
            </a:pPr>
            <a:fld id="{57CE091B-BEAE-4691-AEA5-01109E4C9E2D}" type="slidenum">
              <a:rPr lang="en-US" smtClean="0"/>
              <a:pPr>
                <a:defRPr/>
              </a:pPr>
              <a:t>30</a:t>
            </a:fld>
            <a:endParaRPr lang="en-US"/>
          </a:p>
        </p:txBody>
      </p:sp>
      <p:pic>
        <p:nvPicPr>
          <p:cNvPr id="11" name="Picture 10">
            <a:extLst>
              <a:ext uri="{FF2B5EF4-FFF2-40B4-BE49-F238E27FC236}">
                <a16:creationId xmlns:a16="http://schemas.microsoft.com/office/drawing/2014/main" id="{353AEDC0-9FAD-40BD-BDC9-3FA596985CDB}"/>
              </a:ext>
            </a:extLst>
          </p:cNvPr>
          <p:cNvPicPr>
            <a:picLocks noChangeAspect="1"/>
          </p:cNvPicPr>
          <p:nvPr/>
        </p:nvPicPr>
        <p:blipFill>
          <a:blip r:embed="rId3"/>
          <a:stretch>
            <a:fillRect/>
          </a:stretch>
        </p:blipFill>
        <p:spPr>
          <a:xfrm>
            <a:off x="2119968" y="1600200"/>
            <a:ext cx="3747432" cy="1527600"/>
          </a:xfrm>
          <a:prstGeom prst="rect">
            <a:avLst/>
          </a:prstGeom>
        </p:spPr>
      </p:pic>
      <p:pic>
        <p:nvPicPr>
          <p:cNvPr id="13" name="Picture 12">
            <a:extLst>
              <a:ext uri="{FF2B5EF4-FFF2-40B4-BE49-F238E27FC236}">
                <a16:creationId xmlns:a16="http://schemas.microsoft.com/office/drawing/2014/main" id="{E435FF56-E91E-47D8-8E7B-9A8C137A8896}"/>
              </a:ext>
            </a:extLst>
          </p:cNvPr>
          <p:cNvPicPr>
            <a:picLocks noChangeAspect="1"/>
          </p:cNvPicPr>
          <p:nvPr/>
        </p:nvPicPr>
        <p:blipFill>
          <a:blip r:embed="rId4"/>
          <a:stretch>
            <a:fillRect/>
          </a:stretch>
        </p:blipFill>
        <p:spPr>
          <a:xfrm>
            <a:off x="5867400" y="1600200"/>
            <a:ext cx="3425457" cy="1527600"/>
          </a:xfrm>
          <a:prstGeom prst="rect">
            <a:avLst/>
          </a:prstGeom>
        </p:spPr>
      </p:pic>
      <p:pic>
        <p:nvPicPr>
          <p:cNvPr id="14" name="Picture 13">
            <a:extLst>
              <a:ext uri="{FF2B5EF4-FFF2-40B4-BE49-F238E27FC236}">
                <a16:creationId xmlns:a16="http://schemas.microsoft.com/office/drawing/2014/main" id="{3D2FB5FC-2355-442D-9BF2-F5EC2682D99B}"/>
              </a:ext>
            </a:extLst>
          </p:cNvPr>
          <p:cNvPicPr>
            <a:picLocks noChangeAspect="1"/>
          </p:cNvPicPr>
          <p:nvPr/>
        </p:nvPicPr>
        <p:blipFill>
          <a:blip r:embed="rId5"/>
          <a:stretch>
            <a:fillRect/>
          </a:stretch>
        </p:blipFill>
        <p:spPr>
          <a:xfrm>
            <a:off x="2119968" y="3124200"/>
            <a:ext cx="3747432" cy="1527600"/>
          </a:xfrm>
          <a:prstGeom prst="rect">
            <a:avLst/>
          </a:prstGeom>
        </p:spPr>
      </p:pic>
      <p:pic>
        <p:nvPicPr>
          <p:cNvPr id="15" name="Picture 14">
            <a:extLst>
              <a:ext uri="{FF2B5EF4-FFF2-40B4-BE49-F238E27FC236}">
                <a16:creationId xmlns:a16="http://schemas.microsoft.com/office/drawing/2014/main" id="{0584E00D-EB49-4315-AE42-21CFF073875C}"/>
              </a:ext>
            </a:extLst>
          </p:cNvPr>
          <p:cNvPicPr>
            <a:picLocks noChangeAspect="1"/>
          </p:cNvPicPr>
          <p:nvPr/>
        </p:nvPicPr>
        <p:blipFill>
          <a:blip r:embed="rId6"/>
          <a:stretch>
            <a:fillRect/>
          </a:stretch>
        </p:blipFill>
        <p:spPr>
          <a:xfrm>
            <a:off x="5870943" y="3124200"/>
            <a:ext cx="3425457" cy="1527600"/>
          </a:xfrm>
          <a:prstGeom prst="rect">
            <a:avLst/>
          </a:prstGeom>
        </p:spPr>
      </p:pic>
      <p:pic>
        <p:nvPicPr>
          <p:cNvPr id="16" name="Picture 15">
            <a:extLst>
              <a:ext uri="{FF2B5EF4-FFF2-40B4-BE49-F238E27FC236}">
                <a16:creationId xmlns:a16="http://schemas.microsoft.com/office/drawing/2014/main" id="{BF6E2B4D-9F08-41C0-AED9-828DFFC14348}"/>
              </a:ext>
            </a:extLst>
          </p:cNvPr>
          <p:cNvPicPr>
            <a:picLocks noChangeAspect="1"/>
          </p:cNvPicPr>
          <p:nvPr/>
        </p:nvPicPr>
        <p:blipFill>
          <a:blip r:embed="rId7"/>
          <a:stretch>
            <a:fillRect/>
          </a:stretch>
        </p:blipFill>
        <p:spPr>
          <a:xfrm>
            <a:off x="2119968" y="4648200"/>
            <a:ext cx="3747432" cy="1313200"/>
          </a:xfrm>
          <a:prstGeom prst="rect">
            <a:avLst/>
          </a:prstGeom>
        </p:spPr>
      </p:pic>
      <p:pic>
        <p:nvPicPr>
          <p:cNvPr id="17" name="Picture 16">
            <a:extLst>
              <a:ext uri="{FF2B5EF4-FFF2-40B4-BE49-F238E27FC236}">
                <a16:creationId xmlns:a16="http://schemas.microsoft.com/office/drawing/2014/main" id="{43ACEABC-C21D-4B10-848A-5EC9727D9B00}"/>
              </a:ext>
            </a:extLst>
          </p:cNvPr>
          <p:cNvPicPr>
            <a:picLocks noChangeAspect="1"/>
          </p:cNvPicPr>
          <p:nvPr/>
        </p:nvPicPr>
        <p:blipFill>
          <a:blip r:embed="rId8"/>
          <a:stretch>
            <a:fillRect/>
          </a:stretch>
        </p:blipFill>
        <p:spPr>
          <a:xfrm>
            <a:off x="5867400" y="4648200"/>
            <a:ext cx="3425457" cy="1313200"/>
          </a:xfrm>
          <a:prstGeom prst="rect">
            <a:avLst/>
          </a:prstGeom>
        </p:spPr>
      </p:pic>
    </p:spTree>
    <p:extLst>
      <p:ext uri="{BB962C8B-B14F-4D97-AF65-F5344CB8AC3E}">
        <p14:creationId xmlns:p14="http://schemas.microsoft.com/office/powerpoint/2010/main" val="18825048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1828800" y="228601"/>
            <a:ext cx="8534400" cy="758825"/>
          </a:xfrm>
        </p:spPr>
        <p:txBody>
          <a:bodyPr>
            <a:normAutofit fontScale="90000"/>
          </a:bodyPr>
          <a:lstStyle/>
          <a:p>
            <a:pPr eaLnBrk="1" fontAlgn="auto" hangingPunct="1">
              <a:spcAft>
                <a:spcPts val="0"/>
              </a:spcAft>
              <a:defRPr/>
            </a:pPr>
            <a:r>
              <a:rPr lang="en-US" dirty="0">
                <a:latin typeface="Times New Roman" pitchFamily="18" charset="0"/>
                <a:cs typeface="Times New Roman" pitchFamily="18" charset="0"/>
              </a:rPr>
              <a:t>FY20 Proposed Expense - BCWS</a:t>
            </a:r>
            <a:br>
              <a:rPr lang="en-US" dirty="0">
                <a:latin typeface="Times New Roman" pitchFamily="18" charset="0"/>
                <a:cs typeface="Times New Roman" pitchFamily="18" charset="0"/>
              </a:rPr>
            </a:br>
            <a:r>
              <a:rPr lang="en-US" sz="1400" dirty="0">
                <a:latin typeface="Times New Roman" pitchFamily="18" charset="0"/>
                <a:cs typeface="Times New Roman" pitchFamily="18" charset="0"/>
              </a:rPr>
              <a:t>(as of April 2019)</a:t>
            </a:r>
          </a:p>
        </p:txBody>
      </p:sp>
      <p:sp>
        <p:nvSpPr>
          <p:cNvPr id="4" name="Date Placeholder 3"/>
          <p:cNvSpPr>
            <a:spLocks noGrp="1"/>
          </p:cNvSpPr>
          <p:nvPr>
            <p:ph type="dt" sz="half" idx="10"/>
          </p:nvPr>
        </p:nvSpPr>
        <p:spPr/>
        <p:txBody>
          <a:bodyPr/>
          <a:lstStyle/>
          <a:p>
            <a:pPr>
              <a:defRPr/>
            </a:pPr>
            <a:r>
              <a:rPr lang="en-US"/>
              <a:t>May 28, 2019</a:t>
            </a:r>
          </a:p>
        </p:txBody>
      </p:sp>
      <p:sp>
        <p:nvSpPr>
          <p:cNvPr id="7" name="Slide Number Placeholder 6"/>
          <p:cNvSpPr>
            <a:spLocks noGrp="1"/>
          </p:cNvSpPr>
          <p:nvPr>
            <p:ph type="sldNum" sz="quarter" idx="12"/>
          </p:nvPr>
        </p:nvSpPr>
        <p:spPr/>
        <p:txBody>
          <a:bodyPr/>
          <a:lstStyle/>
          <a:p>
            <a:pPr>
              <a:defRPr/>
            </a:pPr>
            <a:fld id="{57CE091B-BEAE-4691-AEA5-01109E4C9E2D}" type="slidenum">
              <a:rPr lang="en-US" smtClean="0"/>
              <a:pPr>
                <a:defRPr/>
              </a:pPr>
              <a:t>31</a:t>
            </a:fld>
            <a:endParaRPr lang="en-US"/>
          </a:p>
        </p:txBody>
      </p:sp>
      <p:pic>
        <p:nvPicPr>
          <p:cNvPr id="3" name="Picture 2">
            <a:extLst>
              <a:ext uri="{FF2B5EF4-FFF2-40B4-BE49-F238E27FC236}">
                <a16:creationId xmlns:a16="http://schemas.microsoft.com/office/drawing/2014/main" id="{642BBC28-6500-4AE1-BDCF-53F7A5345E5B}"/>
              </a:ext>
            </a:extLst>
          </p:cNvPr>
          <p:cNvPicPr>
            <a:picLocks noChangeAspect="1"/>
          </p:cNvPicPr>
          <p:nvPr/>
        </p:nvPicPr>
        <p:blipFill>
          <a:blip r:embed="rId3"/>
          <a:stretch>
            <a:fillRect/>
          </a:stretch>
        </p:blipFill>
        <p:spPr>
          <a:xfrm>
            <a:off x="2106382" y="2066260"/>
            <a:ext cx="3747432" cy="3028400"/>
          </a:xfrm>
          <a:prstGeom prst="rect">
            <a:avLst/>
          </a:prstGeom>
        </p:spPr>
      </p:pic>
      <p:pic>
        <p:nvPicPr>
          <p:cNvPr id="6" name="Picture 5">
            <a:extLst>
              <a:ext uri="{FF2B5EF4-FFF2-40B4-BE49-F238E27FC236}">
                <a16:creationId xmlns:a16="http://schemas.microsoft.com/office/drawing/2014/main" id="{06D0C633-1B29-4847-870D-DE2131BAA978}"/>
              </a:ext>
            </a:extLst>
          </p:cNvPr>
          <p:cNvPicPr>
            <a:picLocks noChangeAspect="1"/>
          </p:cNvPicPr>
          <p:nvPr/>
        </p:nvPicPr>
        <p:blipFill>
          <a:blip r:embed="rId4"/>
          <a:stretch>
            <a:fillRect/>
          </a:stretch>
        </p:blipFill>
        <p:spPr>
          <a:xfrm>
            <a:off x="5870943" y="2057400"/>
            <a:ext cx="3425457" cy="3028400"/>
          </a:xfrm>
          <a:prstGeom prst="rect">
            <a:avLst/>
          </a:prstGeom>
        </p:spPr>
      </p:pic>
    </p:spTree>
    <p:extLst>
      <p:ext uri="{BB962C8B-B14F-4D97-AF65-F5344CB8AC3E}">
        <p14:creationId xmlns:p14="http://schemas.microsoft.com/office/powerpoint/2010/main" val="214164769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BD6F0C9776F43469C9C0DD86351B475" ma:contentTypeVersion="3" ma:contentTypeDescription="Create a new document." ma:contentTypeScope="" ma:versionID="22c0ada3eb5ae5e36bc10d797ab67441">
  <xsd:schema xmlns:xsd="http://www.w3.org/2001/XMLSchema" xmlns:xs="http://www.w3.org/2001/XMLSchema" xmlns:p="http://schemas.microsoft.com/office/2006/metadata/properties" xmlns:ns3="a1062e09-4147-4ed3-aba2-21db588d8bf7" targetNamespace="http://schemas.microsoft.com/office/2006/metadata/properties" ma:root="true" ma:fieldsID="4de480439c4f7ddedc70f43202e49b68" ns3:_="">
    <xsd:import namespace="a1062e09-4147-4ed3-aba2-21db588d8bf7"/>
    <xsd:element name="properties">
      <xsd:complexType>
        <xsd:sequence>
          <xsd:element name="documentManagement">
            <xsd:complexType>
              <xsd:all>
                <xsd:element ref="ns3:SharedWithUsers" minOccurs="0"/>
                <xsd:element ref="ns3:SharedWithDetails" minOccurs="0"/>
                <xsd:element ref="ns3: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062e09-4147-4ed3-aba2-21db588d8bf7"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AEAFE65-F203-4DEB-9A28-C0B99F4BCC85}">
  <ds:schemaRefs>
    <ds:schemaRef ds:uri="http://purl.org/dc/elements/1.1/"/>
    <ds:schemaRef ds:uri="http://schemas.microsoft.com/office/2006/documentManagement/types"/>
    <ds:schemaRef ds:uri="http://schemas.openxmlformats.org/package/2006/metadata/core-properties"/>
    <ds:schemaRef ds:uri="http://schemas.microsoft.com/office/2006/metadata/properties"/>
    <ds:schemaRef ds:uri="http://schemas.microsoft.com/office/infopath/2007/PartnerControls"/>
    <ds:schemaRef ds:uri="http://www.w3.org/XML/1998/namespace"/>
    <ds:schemaRef ds:uri="a1062e09-4147-4ed3-aba2-21db588d8bf7"/>
    <ds:schemaRef ds:uri="http://purl.org/dc/dcmitype/"/>
    <ds:schemaRef ds:uri="http://purl.org/dc/terms/"/>
  </ds:schemaRefs>
</ds:datastoreItem>
</file>

<file path=customXml/itemProps2.xml><?xml version="1.0" encoding="utf-8"?>
<ds:datastoreItem xmlns:ds="http://schemas.openxmlformats.org/officeDocument/2006/customXml" ds:itemID="{D3A4A53B-1E8A-41DA-9AF2-C54A3E2DB0F0}">
  <ds:schemaRefs>
    <ds:schemaRef ds:uri="http://schemas.microsoft.com/sharepoint/v3/contenttype/forms"/>
  </ds:schemaRefs>
</ds:datastoreItem>
</file>

<file path=customXml/itemProps3.xml><?xml version="1.0" encoding="utf-8"?>
<ds:datastoreItem xmlns:ds="http://schemas.openxmlformats.org/officeDocument/2006/customXml" ds:itemID="{2F7941F5-D6BE-4F04-941B-FDF04F7229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1062e09-4147-4ed3-aba2-21db588d8bf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Civic</Template>
  <TotalTime>48288</TotalTime>
  <Words>2610</Words>
  <Application>Microsoft Office PowerPoint</Application>
  <PresentationFormat>Widescreen</PresentationFormat>
  <Paragraphs>334</Paragraphs>
  <Slides>31</Slides>
  <Notes>22</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39" baseType="lpstr">
      <vt:lpstr>Arial</vt:lpstr>
      <vt:lpstr>Calibri</vt:lpstr>
      <vt:lpstr>Georgia</vt:lpstr>
      <vt:lpstr>Times New Roman</vt:lpstr>
      <vt:lpstr>Wingdings</vt:lpstr>
      <vt:lpstr>Wingdings 2</vt:lpstr>
      <vt:lpstr>Civic</vt:lpstr>
      <vt:lpstr>Worksheet</vt:lpstr>
      <vt:lpstr>FY19-20 Berkeley County Budget</vt:lpstr>
      <vt:lpstr>FY20 General Fund Budget Highlights</vt:lpstr>
      <vt:lpstr>FY20 General Fund Overview</vt:lpstr>
      <vt:lpstr>PowerPoint Presentation</vt:lpstr>
      <vt:lpstr>PowerPoint Presentation</vt:lpstr>
      <vt:lpstr>FY20 Revenue Changes – Rollback Millage</vt:lpstr>
      <vt:lpstr>Result of Millage Reduction –County Operating Taxes</vt:lpstr>
      <vt:lpstr>PowerPoint Presentation</vt:lpstr>
      <vt:lpstr>FY20 Departmental Highlights</vt:lpstr>
      <vt:lpstr>PowerPoint Presentation</vt:lpstr>
      <vt:lpstr>FY 20 Recommended New Personnel</vt:lpstr>
      <vt:lpstr>FY 20 Recommended New Personnel</vt:lpstr>
      <vt:lpstr>FY20 Personnel – New Positions Requested vs Recommended</vt:lpstr>
      <vt:lpstr>FY20 Capital Expenditures</vt:lpstr>
      <vt:lpstr>Information Technology &amp; Services</vt:lpstr>
      <vt:lpstr>Information Technology &amp; Services</vt:lpstr>
      <vt:lpstr>Information Technology &amp; Services</vt:lpstr>
      <vt:lpstr>FY20 Fire Fees</vt:lpstr>
      <vt:lpstr>Fund Balance – General Fund</vt:lpstr>
      <vt:lpstr>Water &amp; Sanitation FY 19-20 Budget</vt:lpstr>
      <vt:lpstr>FY20 Budget Highlights-BCWS</vt:lpstr>
      <vt:lpstr>FY20 Budget Highlights-BCWS</vt:lpstr>
      <vt:lpstr>FY20 Proposed Budget - Water</vt:lpstr>
      <vt:lpstr>FY20 Proposed Budget - Sewer</vt:lpstr>
      <vt:lpstr>FY20 Budget Highlights-BCWS</vt:lpstr>
      <vt:lpstr>FY20 Budget Highlights-BCWS</vt:lpstr>
      <vt:lpstr>FY20 Proposed Budget – Solid Waste</vt:lpstr>
      <vt:lpstr>FY20 Budget Highlights-BCWS</vt:lpstr>
      <vt:lpstr>FY20 Budget Highlights-BCWS</vt:lpstr>
      <vt:lpstr>FY20 Proposed Revenue - BCWS (as of April 2019)</vt:lpstr>
      <vt:lpstr>FY20 Proposed Expense - BCWS (as of April 2019)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johnettec</dc:creator>
  <cp:lastModifiedBy>Johnette Connelley</cp:lastModifiedBy>
  <cp:revision>1640</cp:revision>
  <cp:lastPrinted>2019-05-28T20:22:56Z</cp:lastPrinted>
  <dcterms:created xsi:type="dcterms:W3CDTF">2010-05-10T22:34:24Z</dcterms:created>
  <dcterms:modified xsi:type="dcterms:W3CDTF">2019-05-29T18:38:26Z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0x010100CBD6F0C9776F43469C9C0DD86351B475</vt:lpwstr>
  </property>
</Properties>
</file>